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7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9" r:id="rId3"/>
    <p:sldId id="298" r:id="rId4"/>
    <p:sldId id="311" r:id="rId5"/>
    <p:sldId id="300" r:id="rId6"/>
    <p:sldId id="274" r:id="rId7"/>
    <p:sldId id="323" r:id="rId8"/>
    <p:sldId id="283" r:id="rId9"/>
    <p:sldId id="285" r:id="rId10"/>
    <p:sldId id="301" r:id="rId11"/>
    <p:sldId id="290" r:id="rId12"/>
    <p:sldId id="309" r:id="rId13"/>
    <p:sldId id="291" r:id="rId14"/>
    <p:sldId id="321" r:id="rId15"/>
    <p:sldId id="315" r:id="rId16"/>
    <p:sldId id="293" r:id="rId17"/>
    <p:sldId id="316" r:id="rId18"/>
    <p:sldId id="318" r:id="rId19"/>
    <p:sldId id="319" r:id="rId20"/>
    <p:sldId id="320" r:id="rId21"/>
    <p:sldId id="322" r:id="rId22"/>
    <p:sldId id="287" r:id="rId23"/>
    <p:sldId id="304" r:id="rId24"/>
    <p:sldId id="327" r:id="rId25"/>
    <p:sldId id="302" r:id="rId26"/>
    <p:sldId id="264" r:id="rId27"/>
    <p:sldId id="266" r:id="rId28"/>
    <p:sldId id="306" r:id="rId29"/>
    <p:sldId id="325" r:id="rId30"/>
    <p:sldId id="326" r:id="rId31"/>
    <p:sldId id="324" r:id="rId3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01C5"/>
    <a:srgbClr val="F15B28"/>
    <a:srgbClr val="33B243"/>
    <a:srgbClr val="652C90"/>
    <a:srgbClr val="FFFFFF"/>
    <a:srgbClr val="BF1D2E"/>
    <a:srgbClr val="3AB54A"/>
    <a:srgbClr val="089FDE"/>
    <a:srgbClr val="E6E6E6"/>
    <a:srgbClr val="05A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58" autoAdjust="0"/>
    <p:restoredTop sz="94660"/>
  </p:normalViewPr>
  <p:slideViewPr>
    <p:cSldViewPr snapToGrid="0">
      <p:cViewPr varScale="1">
        <p:scale>
          <a:sx n="82" d="100"/>
          <a:sy n="82" d="100"/>
        </p:scale>
        <p:origin x="6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280499-6047-0D3A-BC78-1499D181AA45}"/>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9828B36D-2204-7F8E-EC8F-1C895F001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7FC703E-5E85-5B73-C561-0FB875785D0B}"/>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5" name="Symbol zastępczy stopki 4">
            <a:extLst>
              <a:ext uri="{FF2B5EF4-FFF2-40B4-BE49-F238E27FC236}">
                <a16:creationId xmlns:a16="http://schemas.microsoft.com/office/drawing/2014/main" id="{A0257BE3-D326-E223-B167-3B707BD6FE7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B478849-CFA2-9D3E-D1E9-CA672768E4AD}"/>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2748305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8F8950-C33F-5697-B0C3-42B9A4F28A52}"/>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9336AD39-56C2-7109-646D-6D811588A39C}"/>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D0F87DA-594B-E1D4-F617-5B8561F4B006}"/>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5" name="Symbol zastępczy stopki 4">
            <a:extLst>
              <a:ext uri="{FF2B5EF4-FFF2-40B4-BE49-F238E27FC236}">
                <a16:creationId xmlns:a16="http://schemas.microsoft.com/office/drawing/2014/main" id="{36E05974-BD40-C34F-68E0-1CAC53B8BED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DFD144B-4A54-A9CD-61C9-62935FAC2223}"/>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274467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5F46AA4-5A2C-8F21-9957-E02DE1D33E91}"/>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2BB53D01-1EF1-7D3F-8239-8A36A95F0983}"/>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0EA6211-EEA9-8EC2-512B-E5476C812FE2}"/>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5" name="Symbol zastępczy stopki 4">
            <a:extLst>
              <a:ext uri="{FF2B5EF4-FFF2-40B4-BE49-F238E27FC236}">
                <a16:creationId xmlns:a16="http://schemas.microsoft.com/office/drawing/2014/main" id="{03B3A92C-D06D-5570-7997-B46EF3E2B39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C8975B4-FE9A-27E9-2469-F5C778731AB0}"/>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182766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45C7EE-86E8-8F86-0247-F16B9C45788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57D465D4-FE6E-EC50-2EC0-909DA35A70F3}"/>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D97C55D-C467-ECB8-BD9B-7820FFC010D8}"/>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5" name="Symbol zastępczy stopki 4">
            <a:extLst>
              <a:ext uri="{FF2B5EF4-FFF2-40B4-BE49-F238E27FC236}">
                <a16:creationId xmlns:a16="http://schemas.microsoft.com/office/drawing/2014/main" id="{B07D6785-ED41-6332-04B8-27476A0352D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7C0F0EC-D2C7-4BFA-4A0B-4E5AFAFE1DAA}"/>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302495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1646BD-3D6F-A0C2-46DA-F145F713BA65}"/>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09D176C1-9851-1446-77B6-90362234A9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2DEB10BA-4159-4469-850F-2682778EE7CB}"/>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5" name="Symbol zastępczy stopki 4">
            <a:extLst>
              <a:ext uri="{FF2B5EF4-FFF2-40B4-BE49-F238E27FC236}">
                <a16:creationId xmlns:a16="http://schemas.microsoft.com/office/drawing/2014/main" id="{33B70915-CEE2-35CC-DFD0-12851E4522A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209AA8B-4E09-4AF6-0C3B-2E08B595734C}"/>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414937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DE993C-10BE-2327-A462-E5231BFF8FC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2E09483-3951-A6FE-DF6F-34E34C7B7ABD}"/>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FFDD0DF6-5C6A-196C-34A8-2C66153DCE5A}"/>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D68B31B4-4D7D-047F-B7B1-4646AB95DB39}"/>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6" name="Symbol zastępczy stopki 5">
            <a:extLst>
              <a:ext uri="{FF2B5EF4-FFF2-40B4-BE49-F238E27FC236}">
                <a16:creationId xmlns:a16="http://schemas.microsoft.com/office/drawing/2014/main" id="{F6BF7D2C-2380-BC59-E506-1F8563C01E3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8B33136-E437-776B-5A3D-FD94F2B44A20}"/>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1293093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AFC509-FF01-4298-EE62-A03335362FA7}"/>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71D8633-1E6E-CE89-206A-E5CABEFA3E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D1B3EBB4-18BA-F9C4-322A-4C56E853CF4F}"/>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9C01FA7D-E753-A9D3-A65D-D97AEE0A61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21B74486-01FD-C1BA-8BCC-24A856BDB05D}"/>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FEAC3826-6810-D623-93F8-1AD61B89B990}"/>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8" name="Symbol zastępczy stopki 7">
            <a:extLst>
              <a:ext uri="{FF2B5EF4-FFF2-40B4-BE49-F238E27FC236}">
                <a16:creationId xmlns:a16="http://schemas.microsoft.com/office/drawing/2014/main" id="{0E60C538-D294-392B-E01E-973761101913}"/>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791525BE-89B2-43B6-72A5-D809807085D4}"/>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3069915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B33277-3DB6-71F6-E6B2-512CA551AC4C}"/>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193B8FAC-85A4-B5F9-ED21-B54F6B5123EA}"/>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4" name="Symbol zastępczy stopki 3">
            <a:extLst>
              <a:ext uri="{FF2B5EF4-FFF2-40B4-BE49-F238E27FC236}">
                <a16:creationId xmlns:a16="http://schemas.microsoft.com/office/drawing/2014/main" id="{55A7C61F-D37A-BFC2-FEFC-8F15901F3237}"/>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23354505-7C0A-48F9-A391-D3981550F7C9}"/>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2379611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3DB412B-C42B-0A8D-59B3-5234F191DA21}"/>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3" name="Symbol zastępczy stopki 2">
            <a:extLst>
              <a:ext uri="{FF2B5EF4-FFF2-40B4-BE49-F238E27FC236}">
                <a16:creationId xmlns:a16="http://schemas.microsoft.com/office/drawing/2014/main" id="{0D4CCF6D-6162-6D3A-E18B-112F56B7BE5D}"/>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F66D931B-C22A-0244-2F29-9A3DD0253B1C}"/>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239733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2B1335-3E08-2386-FF7C-6293BD5D8E6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7691C7D4-E9AF-DFE7-A40E-73B1B3A58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C5190EC9-E201-5E16-F658-C348245CD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40B8074-130C-3C0C-4CE6-6497C1BCFBAB}"/>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6" name="Symbol zastępczy stopki 5">
            <a:extLst>
              <a:ext uri="{FF2B5EF4-FFF2-40B4-BE49-F238E27FC236}">
                <a16:creationId xmlns:a16="http://schemas.microsoft.com/office/drawing/2014/main" id="{67BB128E-2987-01F7-A7AC-FA74913F6C5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5BF907D-E573-2533-1912-19CA94C5BD32}"/>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1520253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109443-A6A1-0D75-4ECF-D63CEA0A89FC}"/>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D980C651-D0DC-E6E8-6B26-19D201083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1F33C304-4923-E031-3E51-9DF80A3D0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F1AEC8BB-4BAE-A64B-9232-A5A81F2FC4BA}"/>
              </a:ext>
            </a:extLst>
          </p:cNvPr>
          <p:cNvSpPr>
            <a:spLocks noGrp="1"/>
          </p:cNvSpPr>
          <p:nvPr>
            <p:ph type="dt" sz="half" idx="10"/>
          </p:nvPr>
        </p:nvSpPr>
        <p:spPr/>
        <p:txBody>
          <a:bodyPr/>
          <a:lstStyle/>
          <a:p>
            <a:fld id="{13CC6EFA-56BA-4296-A793-3EB2FAA9197A}" type="datetimeFigureOut">
              <a:rPr lang="pl-PL" smtClean="0"/>
              <a:t>13.03.2023</a:t>
            </a:fld>
            <a:endParaRPr lang="pl-PL"/>
          </a:p>
        </p:txBody>
      </p:sp>
      <p:sp>
        <p:nvSpPr>
          <p:cNvPr id="6" name="Symbol zastępczy stopki 5">
            <a:extLst>
              <a:ext uri="{FF2B5EF4-FFF2-40B4-BE49-F238E27FC236}">
                <a16:creationId xmlns:a16="http://schemas.microsoft.com/office/drawing/2014/main" id="{4F717865-C0EE-A897-601D-8953BAB8362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0CD0E73-B106-7E90-6424-C4ECCB7B6F99}"/>
              </a:ext>
            </a:extLst>
          </p:cNvPr>
          <p:cNvSpPr>
            <a:spLocks noGrp="1"/>
          </p:cNvSpPr>
          <p:nvPr>
            <p:ph type="sldNum" sz="quarter" idx="12"/>
          </p:nvPr>
        </p:nvSpPr>
        <p:spPr/>
        <p:txBody>
          <a:bodyPr/>
          <a:lstStyle/>
          <a:p>
            <a:fld id="{3CF482F1-11FA-420E-A39F-11E54CD2EE9C}" type="slidenum">
              <a:rPr lang="pl-PL" smtClean="0"/>
              <a:t>‹#›</a:t>
            </a:fld>
            <a:endParaRPr lang="pl-PL"/>
          </a:p>
        </p:txBody>
      </p:sp>
    </p:spTree>
    <p:extLst>
      <p:ext uri="{BB962C8B-B14F-4D97-AF65-F5344CB8AC3E}">
        <p14:creationId xmlns:p14="http://schemas.microsoft.com/office/powerpoint/2010/main" val="359756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EDF3ABEF-0373-4223-83F7-64B15CB7B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7079187C-F975-8234-191D-206DB3059B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522F44A-F9C6-AE42-C697-4C34ECD806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C6EFA-56BA-4296-A793-3EB2FAA9197A}" type="datetimeFigureOut">
              <a:rPr lang="pl-PL" smtClean="0"/>
              <a:t>13.03.2023</a:t>
            </a:fld>
            <a:endParaRPr lang="pl-PL"/>
          </a:p>
        </p:txBody>
      </p:sp>
      <p:sp>
        <p:nvSpPr>
          <p:cNvPr id="5" name="Symbol zastępczy stopki 4">
            <a:extLst>
              <a:ext uri="{FF2B5EF4-FFF2-40B4-BE49-F238E27FC236}">
                <a16:creationId xmlns:a16="http://schemas.microsoft.com/office/drawing/2014/main" id="{9F49E1DD-636F-B2F2-F6DB-ADF02A974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5B3E05E7-C29E-1D20-B42E-1F35B567E6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482F1-11FA-420E-A39F-11E54CD2EE9C}" type="slidenum">
              <a:rPr lang="pl-PL" smtClean="0"/>
              <a:t>‹#›</a:t>
            </a:fld>
            <a:endParaRPr lang="pl-PL"/>
          </a:p>
        </p:txBody>
      </p:sp>
    </p:spTree>
    <p:extLst>
      <p:ext uri="{BB962C8B-B14F-4D97-AF65-F5344CB8AC3E}">
        <p14:creationId xmlns:p14="http://schemas.microsoft.com/office/powerpoint/2010/main" val="2166056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9.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9.pn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2.jp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4.jp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7.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7.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9.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image" Target="../media/image58.jpg"/><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9.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13" Type="http://schemas.openxmlformats.org/officeDocument/2006/relationships/image" Target="../media/image75.jp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65.jpg"/><Relationship Id="rId21" Type="http://schemas.openxmlformats.org/officeDocument/2006/relationships/image" Target="../media/image83.png"/><Relationship Id="rId7" Type="http://schemas.openxmlformats.org/officeDocument/2006/relationships/image" Target="../media/image69.jpg"/><Relationship Id="rId12" Type="http://schemas.openxmlformats.org/officeDocument/2006/relationships/image" Target="../media/image74.jpg"/><Relationship Id="rId17" Type="http://schemas.openxmlformats.org/officeDocument/2006/relationships/image" Target="../media/image79.png"/><Relationship Id="rId25" Type="http://schemas.openxmlformats.org/officeDocument/2006/relationships/image" Target="../media/image87.jfif"/><Relationship Id="rId33" Type="http://schemas.openxmlformats.org/officeDocument/2006/relationships/image" Target="../media/image7.png"/><Relationship Id="rId2" Type="http://schemas.openxmlformats.org/officeDocument/2006/relationships/image" Target="../media/image64.jpg"/><Relationship Id="rId16" Type="http://schemas.openxmlformats.org/officeDocument/2006/relationships/image" Target="../media/image78.jpg"/><Relationship Id="rId20" Type="http://schemas.openxmlformats.org/officeDocument/2006/relationships/image" Target="../media/image82.jpg"/><Relationship Id="rId29" Type="http://schemas.openxmlformats.org/officeDocument/2006/relationships/image" Target="../media/image91.jp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jpg"/><Relationship Id="rId32" Type="http://schemas.openxmlformats.org/officeDocument/2006/relationships/image" Target="../media/image6.png"/><Relationship Id="rId5" Type="http://schemas.openxmlformats.org/officeDocument/2006/relationships/image" Target="../media/image67.jpg"/><Relationship Id="rId15" Type="http://schemas.openxmlformats.org/officeDocument/2006/relationships/image" Target="../media/image77.jpg"/><Relationship Id="rId23" Type="http://schemas.openxmlformats.org/officeDocument/2006/relationships/image" Target="../media/image85.jpg"/><Relationship Id="rId28" Type="http://schemas.openxmlformats.org/officeDocument/2006/relationships/image" Target="../media/image90.pn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93.jpg"/><Relationship Id="rId4" Type="http://schemas.openxmlformats.org/officeDocument/2006/relationships/image" Target="../media/image66.png"/><Relationship Id="rId9" Type="http://schemas.openxmlformats.org/officeDocument/2006/relationships/image" Target="../media/image71.jp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jpg"/><Relationship Id="rId30" Type="http://schemas.openxmlformats.org/officeDocument/2006/relationships/image" Target="../media/image92.jpg"/><Relationship Id="rId8" Type="http://schemas.openxmlformats.org/officeDocument/2006/relationships/image" Target="../media/image70.jp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facebook.com/media/set/?set=a.1303784633121026&amp;type=3" TargetMode="Externa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art-bonsai.pl/nasze-realizacje/kejtrowka-11-12-maja-2019/" TargetMode="External"/><Relationship Id="rId5" Type="http://schemas.openxmlformats.org/officeDocument/2006/relationships/hyperlink" Target="https://www.facebook.com/media/set/?set=a.877033145796179&amp;type=3" TargetMode="External"/><Relationship Id="rId4" Type="http://schemas.openxmlformats.org/officeDocument/2006/relationships/hyperlink" Target="http://art-bonsai.pl/nasze-realizacje/ekopiknik-w-wisniowym-sadzie-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hyperlink" Target="https://youtu.be/Gm0sBg-5h7E"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www.facebook.com/bonsaipoznan" TargetMode="External"/><Relationship Id="rId3" Type="http://schemas.openxmlformats.org/officeDocument/2006/relationships/image" Target="../media/image95.png"/><Relationship Id="rId7" Type="http://schemas.openxmlformats.org/officeDocument/2006/relationships/hyperlink" Target="http://www.event-bonsai.pl/" TargetMode="External"/><Relationship Id="rId12" Type="http://schemas.openxmlformats.org/officeDocument/2006/relationships/hyperlink" Target="https://www.facebook.com/bonsaipoznan/" TargetMode="External"/><Relationship Id="rId2" Type="http://schemas.openxmlformats.org/officeDocument/2006/relationships/hyperlink" Target="ttps://www.linkedin.com/company/42969802" TargetMode="External"/><Relationship Id="rId1" Type="http://schemas.openxmlformats.org/officeDocument/2006/relationships/slideLayout" Target="../slideLayouts/slideLayout1.xml"/><Relationship Id="rId6" Type="http://schemas.openxmlformats.org/officeDocument/2006/relationships/image" Target="../media/image96.png"/><Relationship Id="rId11" Type="http://schemas.openxmlformats.org/officeDocument/2006/relationships/image" Target="../media/image6.png"/><Relationship Id="rId5" Type="http://schemas.openxmlformats.org/officeDocument/2006/relationships/hyperlink" Target="https://www.facebook.com/eventbonsai" TargetMode="External"/><Relationship Id="rId10" Type="http://schemas.openxmlformats.org/officeDocument/2006/relationships/image" Target="../media/image7.png"/><Relationship Id="rId4" Type="http://schemas.openxmlformats.org/officeDocument/2006/relationships/hyperlink" Target="about:blank" TargetMode="External"/><Relationship Id="rId9" Type="http://schemas.openxmlformats.org/officeDocument/2006/relationships/image" Target="../media/image98.jpeg"/><Relationship Id="rId14" Type="http://schemas.openxmlformats.org/officeDocument/2006/relationships/hyperlink" Target="http://www.art-bonsai.p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21.jp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0.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png"/><Relationship Id="rId7"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2634142" y="388423"/>
            <a:ext cx="2919369" cy="1167831"/>
          </a:xfrm>
        </p:spPr>
        <p:txBody>
          <a:bodyPr>
            <a:normAutofit/>
          </a:bodyPr>
          <a:lstStyle/>
          <a:p>
            <a:pPr algn="l"/>
            <a:r>
              <a:rPr lang="pl-PL" sz="5500" dirty="0">
                <a:solidFill>
                  <a:srgbClr val="F15B28"/>
                </a:solidFill>
                <a:latin typeface="Arial Nova" panose="020B0804020202020204" pitchFamily="34" charset="0"/>
              </a:rPr>
              <a:t>O</a:t>
            </a:r>
            <a:r>
              <a:rPr lang="pl-PL" sz="5500" dirty="0">
                <a:solidFill>
                  <a:srgbClr val="BF1D2E"/>
                </a:solidFill>
                <a:latin typeface="Arial Nova" panose="020B0804020202020204" pitchFamily="34" charset="0"/>
              </a:rPr>
              <a:t>FE</a:t>
            </a:r>
            <a:r>
              <a:rPr lang="pl-PL" sz="5500" dirty="0">
                <a:solidFill>
                  <a:srgbClr val="652C90"/>
                </a:solidFill>
                <a:latin typeface="Arial Nova" panose="020B0804020202020204" pitchFamily="34" charset="0"/>
              </a:rPr>
              <a:t>R</a:t>
            </a:r>
            <a:r>
              <a:rPr lang="pl-PL" sz="5500" dirty="0">
                <a:solidFill>
                  <a:srgbClr val="3AB54A"/>
                </a:solidFill>
                <a:latin typeface="Arial Nova" panose="020B0804020202020204" pitchFamily="34" charset="0"/>
              </a:rPr>
              <a:t>TA</a:t>
            </a:r>
          </a:p>
        </p:txBody>
      </p:sp>
      <p:pic>
        <p:nvPicPr>
          <p:cNvPr id="13" name="Obraz 12">
            <a:extLst>
              <a:ext uri="{FF2B5EF4-FFF2-40B4-BE49-F238E27FC236}">
                <a16:creationId xmlns:a16="http://schemas.microsoft.com/office/drawing/2014/main" id="{288B8C57-10E5-63E5-B95E-823AB08FB151}"/>
              </a:ext>
            </a:extLst>
          </p:cNvPr>
          <p:cNvPicPr>
            <a:picLocks noChangeAspect="1"/>
          </p:cNvPicPr>
          <p:nvPr/>
        </p:nvPicPr>
        <p:blipFill>
          <a:blip r:embed="rId2">
            <a:extLst>
              <a:ext uri="{28A0092B-C50C-407E-A947-70E740481C1C}">
                <a14:useLocalDpi xmlns:a14="http://schemas.microsoft.com/office/drawing/2010/main" val="0"/>
              </a:ext>
            </a:extLst>
          </a:blip>
          <a:srcRect l="12892" r="12892"/>
          <a:stretch/>
        </p:blipFill>
        <p:spPr>
          <a:xfrm>
            <a:off x="3749790" y="2240840"/>
            <a:ext cx="4692420" cy="4741934"/>
          </a:xfrm>
          <a:prstGeom prst="ellipse">
            <a:avLst/>
          </a:prstGeom>
          <a:ln w="85725" cmpd="sng">
            <a:gradFill>
              <a:gsLst>
                <a:gs pos="20000">
                  <a:srgbClr val="F15B28"/>
                </a:gs>
                <a:gs pos="34000">
                  <a:srgbClr val="BF1D2E"/>
                </a:gs>
                <a:gs pos="54000">
                  <a:srgbClr val="652C90"/>
                </a:gs>
                <a:gs pos="71000">
                  <a:srgbClr val="3AB54A"/>
                </a:gs>
              </a:gsLst>
              <a:lin ang="9600000" scaled="0"/>
            </a:gradFill>
          </a:ln>
        </p:spPr>
      </p:pic>
      <p:sp>
        <p:nvSpPr>
          <p:cNvPr id="4" name="pole tekstowe 3">
            <a:extLst>
              <a:ext uri="{FF2B5EF4-FFF2-40B4-BE49-F238E27FC236}">
                <a16:creationId xmlns:a16="http://schemas.microsoft.com/office/drawing/2014/main" id="{E24FB115-F0AB-E9F5-ACF6-81524EB6F6A6}"/>
              </a:ext>
            </a:extLst>
          </p:cNvPr>
          <p:cNvSpPr txBox="1"/>
          <p:nvPr/>
        </p:nvSpPr>
        <p:spPr>
          <a:xfrm>
            <a:off x="5553511" y="907098"/>
            <a:ext cx="4244830" cy="461665"/>
          </a:xfrm>
          <a:prstGeom prst="rect">
            <a:avLst/>
          </a:prstGeom>
          <a:noFill/>
        </p:spPr>
        <p:txBody>
          <a:bodyPr wrap="square" rtlCol="0">
            <a:spAutoFit/>
          </a:bodyPr>
          <a:lstStyle/>
          <a:p>
            <a:r>
              <a:rPr lang="pl-PL" sz="2400" dirty="0">
                <a:solidFill>
                  <a:srgbClr val="2701C5"/>
                </a:solidFill>
                <a:latin typeface="Arial Nova" panose="020B0804020202020204" pitchFamily="34" charset="0"/>
                <a:cs typeface="Arial" panose="020B0604020202020204" pitchFamily="34" charset="0"/>
              </a:rPr>
              <a:t>ATRAKCJI NA EKO PIKNIK</a:t>
            </a:r>
          </a:p>
        </p:txBody>
      </p:sp>
      <p:pic>
        <p:nvPicPr>
          <p:cNvPr id="24" name="Obraz 23">
            <a:extLst>
              <a:ext uri="{FF2B5EF4-FFF2-40B4-BE49-F238E27FC236}">
                <a16:creationId xmlns:a16="http://schemas.microsoft.com/office/drawing/2014/main" id="{6C04FDCF-4E54-839A-FC97-0E5A5023E4F7}"/>
              </a:ext>
            </a:extLst>
          </p:cNvPr>
          <p:cNvPicPr>
            <a:picLocks noChangeAspect="1"/>
          </p:cNvPicPr>
          <p:nvPr/>
        </p:nvPicPr>
        <p:blipFill rotWithShape="1">
          <a:blip r:embed="rId3">
            <a:extLst>
              <a:ext uri="{28A0092B-C50C-407E-A947-70E740481C1C}">
                <a14:useLocalDpi xmlns:a14="http://schemas.microsoft.com/office/drawing/2010/main" val="0"/>
              </a:ext>
            </a:extLst>
          </a:blip>
          <a:srcRect l="5138" t="28983" r="20646" b="-28983"/>
          <a:stretch/>
        </p:blipFill>
        <p:spPr>
          <a:xfrm>
            <a:off x="1471906" y="3659219"/>
            <a:ext cx="3193265" cy="3226960"/>
          </a:xfrm>
          <a:prstGeom prst="ellipse">
            <a:avLst/>
          </a:prstGeom>
          <a:ln w="85725" cmpd="sng">
            <a:gradFill>
              <a:gsLst>
                <a:gs pos="34000">
                  <a:srgbClr val="F15B28"/>
                </a:gs>
                <a:gs pos="61000">
                  <a:srgbClr val="BF1D2E"/>
                </a:gs>
                <a:gs pos="92000">
                  <a:srgbClr val="652C90"/>
                </a:gs>
                <a:gs pos="100000">
                  <a:srgbClr val="3AB54A"/>
                </a:gs>
              </a:gsLst>
              <a:lin ang="9600000" scaled="0"/>
            </a:gradFill>
          </a:ln>
        </p:spPr>
      </p:pic>
      <p:pic>
        <p:nvPicPr>
          <p:cNvPr id="25" name="Obraz 24">
            <a:extLst>
              <a:ext uri="{FF2B5EF4-FFF2-40B4-BE49-F238E27FC236}">
                <a16:creationId xmlns:a16="http://schemas.microsoft.com/office/drawing/2014/main" id="{22BE6297-FF6C-BDD3-199D-65DB25B71D75}"/>
              </a:ext>
            </a:extLst>
          </p:cNvPr>
          <p:cNvPicPr>
            <a:picLocks noChangeAspect="1"/>
          </p:cNvPicPr>
          <p:nvPr/>
        </p:nvPicPr>
        <p:blipFill rotWithShape="1">
          <a:blip r:embed="rId4">
            <a:extLst>
              <a:ext uri="{28A0092B-C50C-407E-A947-70E740481C1C}">
                <a14:useLocalDpi xmlns:a14="http://schemas.microsoft.com/office/drawing/2010/main" val="0"/>
              </a:ext>
            </a:extLst>
          </a:blip>
          <a:srcRect l="15225" t="26854" r="22804" b="-20771"/>
          <a:stretch/>
        </p:blipFill>
        <p:spPr>
          <a:xfrm rot="20118694">
            <a:off x="7126360" y="4180270"/>
            <a:ext cx="3193265" cy="3226960"/>
          </a:xfrm>
          <a:prstGeom prst="ellipse">
            <a:avLst/>
          </a:prstGeom>
          <a:ln w="85725" cmpd="sng">
            <a:gradFill>
              <a:gsLst>
                <a:gs pos="100000">
                  <a:srgbClr val="F15B28"/>
                </a:gs>
                <a:gs pos="86000">
                  <a:srgbClr val="BF1D2E"/>
                </a:gs>
                <a:gs pos="66000">
                  <a:srgbClr val="652C90"/>
                </a:gs>
                <a:gs pos="40000">
                  <a:srgbClr val="3AB54A"/>
                </a:gs>
              </a:gsLst>
              <a:lin ang="9600000" scaled="0"/>
            </a:gradFill>
          </a:ln>
        </p:spPr>
      </p:pic>
      <p:sp>
        <p:nvSpPr>
          <p:cNvPr id="16" name="Prostokąt 15">
            <a:extLst>
              <a:ext uri="{FF2B5EF4-FFF2-40B4-BE49-F238E27FC236}">
                <a16:creationId xmlns:a16="http://schemas.microsoft.com/office/drawing/2014/main" id="{318B17DD-3C53-056F-C360-5D8F5EAAB2E6}"/>
              </a:ext>
            </a:extLst>
          </p:cNvPr>
          <p:cNvSpPr/>
          <p:nvPr/>
        </p:nvSpPr>
        <p:spPr>
          <a:xfrm>
            <a:off x="0" y="5378842"/>
            <a:ext cx="12192000" cy="2082478"/>
          </a:xfrm>
          <a:prstGeom prst="rect">
            <a:avLst/>
          </a:prstGeom>
          <a:gradFill>
            <a:gsLst>
              <a:gs pos="3000">
                <a:srgbClr val="F15B28"/>
              </a:gs>
              <a:gs pos="31000">
                <a:srgbClr val="BF1D2E"/>
              </a:gs>
              <a:gs pos="71000">
                <a:srgbClr val="652C90"/>
              </a:gs>
              <a:gs pos="100000">
                <a:srgbClr val="3AB54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Owal 6">
            <a:extLst>
              <a:ext uri="{FF2B5EF4-FFF2-40B4-BE49-F238E27FC236}">
                <a16:creationId xmlns:a16="http://schemas.microsoft.com/office/drawing/2014/main" id="{6243EB7B-9E64-C845-712B-E6F4C713049B}"/>
              </a:ext>
            </a:extLst>
          </p:cNvPr>
          <p:cNvSpPr/>
          <p:nvPr/>
        </p:nvSpPr>
        <p:spPr>
          <a:xfrm>
            <a:off x="6212588" y="4310555"/>
            <a:ext cx="1844867" cy="1844867"/>
          </a:xfrm>
          <a:prstGeom prst="ellipse">
            <a:avLst/>
          </a:prstGeom>
          <a:solidFill>
            <a:schemeClr val="bg1"/>
          </a:solidFill>
          <a:ln w="50800">
            <a:gradFill>
              <a:gsLst>
                <a:gs pos="0">
                  <a:srgbClr val="089FDE"/>
                </a:gs>
                <a:gs pos="100000">
                  <a:srgbClr val="2701C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a:extLst>
              <a:ext uri="{FF2B5EF4-FFF2-40B4-BE49-F238E27FC236}">
                <a16:creationId xmlns:a16="http://schemas.microsoft.com/office/drawing/2014/main" id="{E33E6040-9898-CC56-028A-81A408515F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40066" y="4637271"/>
            <a:ext cx="1235013" cy="1061208"/>
          </a:xfrm>
          <a:prstGeom prst="rect">
            <a:avLst/>
          </a:prstGeom>
        </p:spPr>
      </p:pic>
      <p:sp>
        <p:nvSpPr>
          <p:cNvPr id="14" name="Owal 13">
            <a:extLst>
              <a:ext uri="{FF2B5EF4-FFF2-40B4-BE49-F238E27FC236}">
                <a16:creationId xmlns:a16="http://schemas.microsoft.com/office/drawing/2014/main" id="{EB53472C-AD55-F847-F7DA-7F7B5E65F934}"/>
              </a:ext>
            </a:extLst>
          </p:cNvPr>
          <p:cNvSpPr/>
          <p:nvPr/>
        </p:nvSpPr>
        <p:spPr>
          <a:xfrm rot="2189116">
            <a:off x="4106605" y="4325736"/>
            <a:ext cx="1844867" cy="1844867"/>
          </a:xfrm>
          <a:prstGeom prst="ellipse">
            <a:avLst/>
          </a:prstGeom>
          <a:solidFill>
            <a:schemeClr val="bg1"/>
          </a:solidFill>
          <a:ln w="50800">
            <a:gradFill>
              <a:gsLst>
                <a:gs pos="0">
                  <a:srgbClr val="F15B28"/>
                </a:gs>
                <a:gs pos="26000">
                  <a:srgbClr val="BF1D2E"/>
                </a:gs>
                <a:gs pos="62000">
                  <a:srgbClr val="652C90"/>
                </a:gs>
                <a:gs pos="100000">
                  <a:srgbClr val="3AB54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3" name="Obraz 22">
            <a:extLst>
              <a:ext uri="{FF2B5EF4-FFF2-40B4-BE49-F238E27FC236}">
                <a16:creationId xmlns:a16="http://schemas.microsoft.com/office/drawing/2014/main" id="{562B79FF-CDAD-54D7-7610-D159046BD4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304" y="4626337"/>
            <a:ext cx="1303346" cy="1064577"/>
          </a:xfrm>
          <a:prstGeom prst="rect">
            <a:avLst/>
          </a:prstGeom>
        </p:spPr>
      </p:pic>
    </p:spTree>
    <p:extLst>
      <p:ext uri="{BB962C8B-B14F-4D97-AF65-F5344CB8AC3E}">
        <p14:creationId xmlns:p14="http://schemas.microsoft.com/office/powerpoint/2010/main" val="349257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599767" y="614887"/>
            <a:ext cx="6302477" cy="466920"/>
          </a:xfrm>
        </p:spPr>
        <p:txBody>
          <a:bodyPr>
            <a:noAutofit/>
          </a:body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8" name="Podtytuł 7">
            <a:extLst>
              <a:ext uri="{FF2B5EF4-FFF2-40B4-BE49-F238E27FC236}">
                <a16:creationId xmlns:a16="http://schemas.microsoft.com/office/drawing/2014/main" id="{A043B672-477C-2BA2-EF05-3546058E1A02}"/>
              </a:ext>
            </a:extLst>
          </p:cNvPr>
          <p:cNvSpPr>
            <a:spLocks noGrp="1"/>
          </p:cNvSpPr>
          <p:nvPr>
            <p:ph type="subTitle" idx="1"/>
          </p:nvPr>
        </p:nvSpPr>
        <p:spPr>
          <a:xfrm>
            <a:off x="1240018" y="1339566"/>
            <a:ext cx="5043154" cy="833184"/>
          </a:xfrm>
        </p:spPr>
        <p:txBody>
          <a:bodyPr>
            <a:noAutofit/>
          </a:bodyPr>
          <a:lstStyle/>
          <a:p>
            <a:pPr marR="0" algn="l" rtl="0">
              <a:lnSpc>
                <a:spcPct val="100000"/>
              </a:lnSpc>
            </a:pPr>
            <a:r>
              <a:rPr lang="pl-PL" sz="3200" b="1" baseline="30000" dirty="0">
                <a:solidFill>
                  <a:srgbClr val="652C90"/>
                </a:solidFill>
                <a:latin typeface="Arial" panose="020B0604020202020204" pitchFamily="34" charset="0"/>
              </a:rPr>
              <a:t>KOŁO SZCZĘŚCIA – EKO QUIZ</a:t>
            </a:r>
          </a:p>
          <a:p>
            <a:pPr marR="0" algn="l" rtl="0">
              <a:lnSpc>
                <a:spcPct val="100000"/>
              </a:lnSpc>
            </a:pPr>
            <a:r>
              <a:rPr lang="pl-PL" i="0" u="none" strike="noStrike" baseline="30000" dirty="0">
                <a:latin typeface="Arial" panose="020B0604020202020204" pitchFamily="34" charset="0"/>
              </a:rPr>
              <a:t>Zabawa z kołem fortuny zawsze cieszy się zainteresowaniem, zwłaszcza, gdy do wygania są interesujące nagrody</a:t>
            </a:r>
            <a:r>
              <a:rPr lang="pl-PL" i="0" u="none" strike="noStrike" baseline="30000" dirty="0">
                <a:latin typeface="Arial" panose="020B0604020202020204" pitchFamily="34" charset="0"/>
                <a:sym typeface="Wingdings" panose="05000000000000000000" pitchFamily="2" charset="2"/>
              </a:rPr>
              <a:t> </a:t>
            </a:r>
          </a:p>
          <a:p>
            <a:pPr marR="0" algn="l" rtl="0">
              <a:lnSpc>
                <a:spcPct val="100000"/>
              </a:lnSpc>
            </a:pPr>
            <a:r>
              <a:rPr lang="pl-PL" baseline="30000" dirty="0">
                <a:latin typeface="Arial" panose="020B0604020202020204" pitchFamily="34" charset="0"/>
                <a:sym typeface="Wingdings" panose="05000000000000000000" pitchFamily="2" charset="2"/>
              </a:rPr>
              <a:t>Możemy przygotować </a:t>
            </a:r>
            <a:r>
              <a:rPr lang="pl-PL" baseline="30000" dirty="0" err="1">
                <a:latin typeface="Arial" panose="020B0604020202020204" pitchFamily="34" charset="0"/>
                <a:sym typeface="Wingdings" panose="05000000000000000000" pitchFamily="2" charset="2"/>
              </a:rPr>
              <a:t>obrandowane</a:t>
            </a:r>
            <a:r>
              <a:rPr lang="pl-PL" baseline="30000" dirty="0">
                <a:latin typeface="Arial" panose="020B0604020202020204" pitchFamily="34" charset="0"/>
                <a:sym typeface="Wingdings" panose="05000000000000000000" pitchFamily="2" charset="2"/>
              </a:rPr>
              <a:t> koło z logotypem Państwa Miasta oraz przygotować </a:t>
            </a:r>
            <a:r>
              <a:rPr lang="pl-PL" b="1" baseline="30000" dirty="0">
                <a:latin typeface="Arial" panose="020B0604020202020204" pitchFamily="34" charset="0"/>
                <a:sym typeface="Wingdings" panose="05000000000000000000" pitchFamily="2" charset="2"/>
              </a:rPr>
              <a:t>zestaw pytań dotyczących ekologii, segregacji odpadów</a:t>
            </a:r>
            <a:r>
              <a:rPr lang="pl-PL" baseline="30000" dirty="0">
                <a:latin typeface="Arial" panose="020B0604020202020204" pitchFamily="34" charset="0"/>
                <a:sym typeface="Wingdings" panose="05000000000000000000" pitchFamily="2" charset="2"/>
              </a:rPr>
              <a:t>. </a:t>
            </a:r>
          </a:p>
          <a:p>
            <a:pPr marR="0" algn="l" rtl="0">
              <a:lnSpc>
                <a:spcPct val="100000"/>
              </a:lnSpc>
            </a:pPr>
            <a:r>
              <a:rPr lang="pl-PL" i="0" u="none" strike="noStrike" baseline="30000" dirty="0">
                <a:latin typeface="Arial" panose="020B0604020202020204" pitchFamily="34" charset="0"/>
                <a:sym typeface="Wingdings" panose="05000000000000000000" pitchFamily="2" charset="2"/>
              </a:rPr>
              <a:t>Zapewnia</a:t>
            </a:r>
            <a:r>
              <a:rPr lang="pl-PL" baseline="30000" dirty="0">
                <a:latin typeface="Arial" panose="020B0604020202020204" pitchFamily="34" charset="0"/>
                <a:sym typeface="Wingdings" panose="05000000000000000000" pitchFamily="2" charset="2"/>
              </a:rPr>
              <a:t>my koło, prowadzących. </a:t>
            </a:r>
          </a:p>
          <a:p>
            <a:pPr marR="0" algn="l" rtl="0">
              <a:lnSpc>
                <a:spcPct val="100000"/>
              </a:lnSpc>
            </a:pPr>
            <a:r>
              <a:rPr lang="pl-PL" i="0" u="none" strike="noStrike" baseline="30000" dirty="0">
                <a:latin typeface="Arial" panose="020B0604020202020204" pitchFamily="34" charset="0"/>
                <a:sym typeface="Wingdings" panose="05000000000000000000" pitchFamily="2" charset="2"/>
              </a:rPr>
              <a:t>Nagrody po stronie Organizatora. </a:t>
            </a:r>
          </a:p>
          <a:p>
            <a:pPr marR="0" algn="l" rtl="0">
              <a:lnSpc>
                <a:spcPct val="100000"/>
              </a:lnSpc>
            </a:pPr>
            <a:r>
              <a:rPr lang="pl-PL" baseline="30000" dirty="0">
                <a:latin typeface="Arial" panose="020B0604020202020204" pitchFamily="34" charset="0"/>
                <a:sym typeface="Wingdings" panose="05000000000000000000" pitchFamily="2" charset="2"/>
              </a:rPr>
              <a:t>Koszt uzależniony od rodzaju koła i liczby prowadzących</a:t>
            </a:r>
            <a:endParaRPr lang="pl-PL" i="0" u="none" strike="noStrike" baseline="30000" dirty="0">
              <a:latin typeface="Arial" panose="020B0604020202020204" pitchFamily="34" charset="0"/>
            </a:endParaRPr>
          </a:p>
        </p:txBody>
      </p:sp>
      <p:pic>
        <p:nvPicPr>
          <p:cNvPr id="11" name="Obraz 10">
            <a:extLst>
              <a:ext uri="{FF2B5EF4-FFF2-40B4-BE49-F238E27FC236}">
                <a16:creationId xmlns:a16="http://schemas.microsoft.com/office/drawing/2014/main" id="{222F7B23-7066-A20F-B768-AC65C3805015}"/>
              </a:ext>
            </a:extLst>
          </p:cNvPr>
          <p:cNvPicPr>
            <a:picLocks noChangeAspect="1"/>
          </p:cNvPicPr>
          <p:nvPr/>
        </p:nvPicPr>
        <p:blipFill rotWithShape="1">
          <a:blip r:embed="rId2">
            <a:extLst>
              <a:ext uri="{28A0092B-C50C-407E-A947-70E740481C1C}">
                <a14:useLocalDpi xmlns:a14="http://schemas.microsoft.com/office/drawing/2010/main" val="0"/>
              </a:ext>
            </a:extLst>
          </a:blip>
          <a:srcRect l="13952" t="-17862" r="11587" b="17862"/>
          <a:stretch/>
        </p:blipFill>
        <p:spPr>
          <a:xfrm>
            <a:off x="6582857" y="-1367332"/>
            <a:ext cx="5289756" cy="5328093"/>
          </a:xfrm>
          <a:prstGeom prst="ellipse">
            <a:avLst/>
          </a:prstGeom>
        </p:spPr>
      </p:pic>
      <p:sp>
        <p:nvSpPr>
          <p:cNvPr id="16" name="Schemat blokowy: łącznik 15">
            <a:extLst>
              <a:ext uri="{FF2B5EF4-FFF2-40B4-BE49-F238E27FC236}">
                <a16:creationId xmlns:a16="http://schemas.microsoft.com/office/drawing/2014/main" id="{492607A7-1A5D-B6D8-0E68-9DB1497521DE}"/>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5A3815D6-0DB0-0DE8-B8F8-D3B307651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12" y="1302632"/>
            <a:ext cx="273140" cy="304878"/>
          </a:xfrm>
          <a:prstGeom prst="rect">
            <a:avLst/>
          </a:prstGeom>
        </p:spPr>
      </p:pic>
      <p:sp>
        <p:nvSpPr>
          <p:cNvPr id="3" name="Podtytuł 7">
            <a:extLst>
              <a:ext uri="{FF2B5EF4-FFF2-40B4-BE49-F238E27FC236}">
                <a16:creationId xmlns:a16="http://schemas.microsoft.com/office/drawing/2014/main" id="{48E9B90A-355D-6509-1209-707CE4371E79}"/>
              </a:ext>
            </a:extLst>
          </p:cNvPr>
          <p:cNvSpPr txBox="1">
            <a:spLocks/>
          </p:cNvSpPr>
          <p:nvPr/>
        </p:nvSpPr>
        <p:spPr>
          <a:xfrm>
            <a:off x="1240019" y="3011033"/>
            <a:ext cx="5413978" cy="833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pl-PL" baseline="30000" dirty="0">
              <a:solidFill>
                <a:schemeClr val="tx2"/>
              </a:solidFill>
              <a:latin typeface="Arial" panose="020B0604020202020204" pitchFamily="34" charset="0"/>
            </a:endParaRPr>
          </a:p>
        </p:txBody>
      </p:sp>
      <p:grpSp>
        <p:nvGrpSpPr>
          <p:cNvPr id="4" name="Grupa 3">
            <a:extLst>
              <a:ext uri="{FF2B5EF4-FFF2-40B4-BE49-F238E27FC236}">
                <a16:creationId xmlns:a16="http://schemas.microsoft.com/office/drawing/2014/main" id="{AEB8078E-EE55-129D-C232-972CBD7332C8}"/>
              </a:ext>
            </a:extLst>
          </p:cNvPr>
          <p:cNvGrpSpPr/>
          <p:nvPr/>
        </p:nvGrpSpPr>
        <p:grpSpPr>
          <a:xfrm>
            <a:off x="-720405" y="5788311"/>
            <a:ext cx="13566868" cy="2265535"/>
            <a:chOff x="-420574" y="3751148"/>
            <a:chExt cx="13566868" cy="1844194"/>
          </a:xfrm>
        </p:grpSpPr>
        <p:sp>
          <p:nvSpPr>
            <p:cNvPr id="9" name="Prostokąt: zaokrąglone rogi 8">
              <a:extLst>
                <a:ext uri="{FF2B5EF4-FFF2-40B4-BE49-F238E27FC236}">
                  <a16:creationId xmlns:a16="http://schemas.microsoft.com/office/drawing/2014/main" id="{2F826859-5284-53CD-8690-5E46FCC08CF2}"/>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13D2D85E-F100-39A1-80E9-6F8210F9F32E}"/>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66B71D1D-FC0C-0F2E-5391-8D22C047DA8A}"/>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CDD1CFEF-BD8D-E818-2A3E-A7AE0463C2C6}"/>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8" name="Owal 17">
            <a:extLst>
              <a:ext uri="{FF2B5EF4-FFF2-40B4-BE49-F238E27FC236}">
                <a16:creationId xmlns:a16="http://schemas.microsoft.com/office/drawing/2014/main" id="{6C2592A6-C7C5-E070-4BB4-C473AE5A9211}"/>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2" name="Grupa 21">
            <a:extLst>
              <a:ext uri="{FF2B5EF4-FFF2-40B4-BE49-F238E27FC236}">
                <a16:creationId xmlns:a16="http://schemas.microsoft.com/office/drawing/2014/main" id="{0680179F-A627-F9D5-71DB-1193406D303E}"/>
              </a:ext>
            </a:extLst>
          </p:cNvPr>
          <p:cNvGrpSpPr/>
          <p:nvPr/>
        </p:nvGrpSpPr>
        <p:grpSpPr>
          <a:xfrm>
            <a:off x="2010293" y="5236205"/>
            <a:ext cx="1154626" cy="1154626"/>
            <a:chOff x="6212588" y="4310555"/>
            <a:chExt cx="1844867" cy="1844867"/>
          </a:xfrm>
        </p:grpSpPr>
        <p:sp>
          <p:nvSpPr>
            <p:cNvPr id="23" name="Owal 22">
              <a:extLst>
                <a:ext uri="{FF2B5EF4-FFF2-40B4-BE49-F238E27FC236}">
                  <a16:creationId xmlns:a16="http://schemas.microsoft.com/office/drawing/2014/main" id="{C08CD3AB-2F89-3E2A-6CCE-330266B7099F}"/>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4" name="Obraz 23">
              <a:extLst>
                <a:ext uri="{FF2B5EF4-FFF2-40B4-BE49-F238E27FC236}">
                  <a16:creationId xmlns:a16="http://schemas.microsoft.com/office/drawing/2014/main" id="{2EAFA917-BE4C-ED0B-43DF-FEBC3FCE3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pic>
        <p:nvPicPr>
          <p:cNvPr id="5" name="Obraz 4">
            <a:extLst>
              <a:ext uri="{FF2B5EF4-FFF2-40B4-BE49-F238E27FC236}">
                <a16:creationId xmlns:a16="http://schemas.microsoft.com/office/drawing/2014/main" id="{C03126E1-6F19-837F-1497-5C1A6EB7A1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6" name="Obraz 25">
            <a:extLst>
              <a:ext uri="{FF2B5EF4-FFF2-40B4-BE49-F238E27FC236}">
                <a16:creationId xmlns:a16="http://schemas.microsoft.com/office/drawing/2014/main" id="{F8965C23-F21B-D24F-C21D-1D2A13280797}"/>
              </a:ext>
            </a:extLst>
          </p:cNvPr>
          <p:cNvPicPr>
            <a:picLocks noChangeAspect="1"/>
          </p:cNvPicPr>
          <p:nvPr/>
        </p:nvPicPr>
        <p:blipFill rotWithShape="1">
          <a:blip r:embed="rId6">
            <a:extLst>
              <a:ext uri="{28A0092B-C50C-407E-A947-70E740481C1C}">
                <a14:useLocalDpi xmlns:a14="http://schemas.microsoft.com/office/drawing/2010/main" val="0"/>
              </a:ext>
            </a:extLst>
          </a:blip>
          <a:srcRect l="13534" t="11601" r="10338" b="-11601"/>
          <a:stretch/>
        </p:blipFill>
        <p:spPr>
          <a:xfrm>
            <a:off x="8396039" y="2172750"/>
            <a:ext cx="4105192" cy="4044361"/>
          </a:xfrm>
          <a:prstGeom prst="ellipse">
            <a:avLst/>
          </a:prstGeom>
          <a:ln w="44450">
            <a:solidFill>
              <a:schemeClr val="bg1"/>
            </a:solidFill>
          </a:ln>
        </p:spPr>
      </p:pic>
      <p:pic>
        <p:nvPicPr>
          <p:cNvPr id="6" name="Obraz 5">
            <a:extLst>
              <a:ext uri="{FF2B5EF4-FFF2-40B4-BE49-F238E27FC236}">
                <a16:creationId xmlns:a16="http://schemas.microsoft.com/office/drawing/2014/main" id="{37D37C7E-9F95-6C28-554A-19EBFCCD2A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138089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138798" y="1344524"/>
            <a:ext cx="4683504" cy="5798353"/>
          </a:xfrm>
        </p:spPr>
        <p:txBody>
          <a:bodyPr>
            <a:noAutofit/>
          </a:bodyPr>
          <a:lstStyle/>
          <a:p>
            <a:pPr marR="0" algn="l" rtl="0">
              <a:lnSpc>
                <a:spcPct val="100000"/>
              </a:lnSpc>
            </a:pPr>
            <a:r>
              <a:rPr lang="pl-PL" sz="3200" b="1" baseline="30000" dirty="0">
                <a:solidFill>
                  <a:srgbClr val="652C90"/>
                </a:solidFill>
                <a:latin typeface="Arial" panose="020B0604020202020204" pitchFamily="34" charset="0"/>
              </a:rPr>
              <a:t>GRY WIELKOFORMATOWE</a:t>
            </a:r>
            <a:endParaRPr lang="pl-PL" sz="3200" b="1" i="0" u="none" strike="noStrike" baseline="30000" dirty="0">
              <a:solidFill>
                <a:srgbClr val="652C90"/>
              </a:solidFill>
              <a:latin typeface="Arial" panose="020B0604020202020204" pitchFamily="34" charset="0"/>
            </a:endParaRPr>
          </a:p>
          <a:p>
            <a:pPr marR="0" algn="l" rtl="0">
              <a:lnSpc>
                <a:spcPct val="100000"/>
              </a:lnSpc>
            </a:pPr>
            <a:r>
              <a:rPr lang="pl-PL" sz="1800" i="0" u="none" strike="noStrike" baseline="30000" dirty="0">
                <a:latin typeface="Arial" panose="020B0604020202020204" pitchFamily="34" charset="0"/>
              </a:rPr>
              <a:t>Proponujemy 2 mega-gry planszowe – </a:t>
            </a:r>
          </a:p>
          <a:p>
            <a:pPr marR="0" algn="l" rtl="0">
              <a:lnSpc>
                <a:spcPct val="100000"/>
              </a:lnSpc>
            </a:pPr>
            <a:r>
              <a:rPr lang="pl-PL" sz="1800" i="0" u="none" strike="noStrike" baseline="30000" dirty="0">
                <a:latin typeface="Arial" panose="020B0604020202020204" pitchFamily="34" charset="0"/>
              </a:rPr>
              <a:t>„Grzybobranie” </a:t>
            </a:r>
            <a:endParaRPr lang="pl-PL" sz="1800" baseline="30000" dirty="0">
              <a:latin typeface="Arial" panose="020B0604020202020204" pitchFamily="34" charset="0"/>
            </a:endParaRPr>
          </a:p>
          <a:p>
            <a:pPr marR="0" algn="l" rtl="0">
              <a:lnSpc>
                <a:spcPct val="100000"/>
              </a:lnSpc>
            </a:pPr>
            <a:r>
              <a:rPr lang="pl-PL" sz="1800" i="0" u="none" strike="noStrike" baseline="30000" dirty="0">
                <a:latin typeface="Arial" panose="020B0604020202020204" pitchFamily="34" charset="0"/>
              </a:rPr>
              <a:t> „Eko-gra”.</a:t>
            </a:r>
          </a:p>
          <a:p>
            <a:pPr marR="0" algn="l" rtl="0">
              <a:lnSpc>
                <a:spcPct val="100000"/>
              </a:lnSpc>
            </a:pPr>
            <a:r>
              <a:rPr lang="pl-PL" sz="1800" i="0" u="none" strike="noStrike" baseline="30000" dirty="0">
                <a:latin typeface="Arial" panose="020B0604020202020204" pitchFamily="34" charset="0"/>
              </a:rPr>
              <a:t>Idealnie sprawdzają się dla dzieci w wieku </a:t>
            </a:r>
            <a:r>
              <a:rPr lang="pl-PL" sz="1800" baseline="30000" dirty="0">
                <a:latin typeface="Arial" panose="020B0604020202020204" pitchFamily="34" charset="0"/>
              </a:rPr>
              <a:t>5</a:t>
            </a:r>
            <a:r>
              <a:rPr lang="pl-PL" sz="1800" i="0" u="none" strike="noStrike" baseline="30000" dirty="0">
                <a:latin typeface="Arial" panose="020B0604020202020204" pitchFamily="34" charset="0"/>
              </a:rPr>
              <a:t>-15 lat</a:t>
            </a:r>
          </a:p>
          <a:p>
            <a:pPr marR="0" algn="l" rtl="0">
              <a:lnSpc>
                <a:spcPct val="100000"/>
              </a:lnSpc>
            </a:pPr>
            <a:r>
              <a:rPr lang="pl-PL" sz="1800" i="0" u="none" strike="noStrike" baseline="30000" dirty="0">
                <a:latin typeface="Arial" panose="020B0604020202020204" pitchFamily="34" charset="0"/>
              </a:rPr>
              <a:t>Gry mają format 4x6 oraz 4x3 m i przestrzenne akcesoria (grzyby, pojemniki-atrapy do segregacji odpadów) </a:t>
            </a:r>
          </a:p>
          <a:p>
            <a:pPr marR="0" algn="l" rtl="0">
              <a:lnSpc>
                <a:spcPct val="100000"/>
              </a:lnSpc>
            </a:pPr>
            <a:r>
              <a:rPr lang="pl-PL" sz="1800" i="0" u="none" strike="noStrike" baseline="30000" dirty="0">
                <a:latin typeface="Arial" panose="020B0604020202020204" pitchFamily="34" charset="0"/>
              </a:rPr>
              <a:t>Podczas gier uczestnicy rozwiązują ekologiczne pytania i zadania. </a:t>
            </a:r>
          </a:p>
          <a:p>
            <a:pPr marR="0" algn="l" rtl="0">
              <a:lnSpc>
                <a:spcPct val="100000"/>
              </a:lnSpc>
            </a:pPr>
            <a:r>
              <a:rPr lang="pl-PL" sz="1800" baseline="30000" dirty="0">
                <a:latin typeface="Arial" panose="020B0604020202020204" pitchFamily="34" charset="0"/>
              </a:rPr>
              <a:t>Kto zna prawidłową odpowiedź porusza się dalej. </a:t>
            </a:r>
            <a:endParaRPr lang="pl-PL" sz="1800" i="0" u="none" strike="noStrike" baseline="30000" dirty="0">
              <a:latin typeface="Arial" panose="020B0604020202020204" pitchFamily="34" charset="0"/>
            </a:endParaRPr>
          </a:p>
          <a:p>
            <a:pPr marR="0" algn="l" rtl="0">
              <a:lnSpc>
                <a:spcPct val="100000"/>
              </a:lnSpc>
            </a:pPr>
            <a:r>
              <a:rPr lang="pl-PL" sz="1800" baseline="30000" dirty="0">
                <a:latin typeface="Arial" panose="020B0604020202020204" pitchFamily="34" charset="0"/>
              </a:rPr>
              <a:t>Zapewniamy gry oraz animatorki prowadzące. </a:t>
            </a:r>
            <a:br>
              <a:rPr lang="pl-PL" sz="1800" baseline="30000" dirty="0">
                <a:latin typeface="Arial" panose="020B0604020202020204" pitchFamily="34" charset="0"/>
              </a:rPr>
            </a:br>
            <a:endParaRPr lang="pl-PL" sz="1800" baseline="30000" dirty="0">
              <a:latin typeface="Arial" panose="020B0604020202020204" pitchFamily="34" charset="0"/>
            </a:endParaRPr>
          </a:p>
        </p:txBody>
      </p:sp>
      <p:pic>
        <p:nvPicPr>
          <p:cNvPr id="15" name="Obraz 14">
            <a:extLst>
              <a:ext uri="{FF2B5EF4-FFF2-40B4-BE49-F238E27FC236}">
                <a16:creationId xmlns:a16="http://schemas.microsoft.com/office/drawing/2014/main" id="{A071B8B2-922C-2580-A448-267AB0980030}"/>
              </a:ext>
            </a:extLst>
          </p:cNvPr>
          <p:cNvPicPr>
            <a:picLocks noChangeAspect="1"/>
          </p:cNvPicPr>
          <p:nvPr/>
        </p:nvPicPr>
        <p:blipFill>
          <a:blip r:embed="rId3">
            <a:extLst>
              <a:ext uri="{28A0092B-C50C-407E-A947-70E740481C1C}">
                <a14:useLocalDpi xmlns:a14="http://schemas.microsoft.com/office/drawing/2010/main" val="0"/>
              </a:ext>
            </a:extLst>
          </a:blip>
          <a:srcRect l="16987" r="16987"/>
          <a:stretch/>
        </p:blipFill>
        <p:spPr>
          <a:xfrm>
            <a:off x="7595420" y="-1179992"/>
            <a:ext cx="4768645" cy="4803205"/>
          </a:xfrm>
          <a:prstGeom prst="ellipse">
            <a:avLst/>
          </a:prstGeom>
          <a:ln w="47625">
            <a:gradFill>
              <a:gsLst>
                <a:gs pos="0">
                  <a:schemeClr val="accent1">
                    <a:lumMod val="5000"/>
                    <a:lumOff val="95000"/>
                  </a:schemeClr>
                </a:gs>
                <a:gs pos="100000">
                  <a:srgbClr val="7030A0"/>
                </a:gs>
              </a:gsLst>
              <a:lin ang="5400000" scaled="1"/>
            </a:gradFill>
          </a:ln>
        </p:spPr>
      </p:pic>
      <p:pic>
        <p:nvPicPr>
          <p:cNvPr id="24" name="Obraz 23">
            <a:extLst>
              <a:ext uri="{FF2B5EF4-FFF2-40B4-BE49-F238E27FC236}">
                <a16:creationId xmlns:a16="http://schemas.microsoft.com/office/drawing/2014/main" id="{E6864588-B577-1137-DCAE-049A2A9E405A}"/>
              </a:ext>
            </a:extLst>
          </p:cNvPr>
          <p:cNvPicPr>
            <a:picLocks noChangeAspect="1"/>
          </p:cNvPicPr>
          <p:nvPr/>
        </p:nvPicPr>
        <p:blipFill>
          <a:blip r:embed="rId4">
            <a:extLst>
              <a:ext uri="{28A0092B-C50C-407E-A947-70E740481C1C}">
                <a14:useLocalDpi xmlns:a14="http://schemas.microsoft.com/office/drawing/2010/main" val="0"/>
              </a:ext>
            </a:extLst>
          </a:blip>
          <a:srcRect l="16211" r="16211"/>
          <a:stretch/>
        </p:blipFill>
        <p:spPr>
          <a:xfrm>
            <a:off x="8904574" y="2699090"/>
            <a:ext cx="4105192" cy="4044361"/>
          </a:xfrm>
          <a:prstGeom prst="ellipse">
            <a:avLst/>
          </a:prstGeom>
          <a:ln w="44450">
            <a:solidFill>
              <a:schemeClr val="bg1"/>
            </a:solidFill>
          </a:ln>
        </p:spPr>
      </p:pic>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94743882-CEF8-30B7-C603-469AFE9CA2B0}"/>
              </a:ext>
            </a:extLst>
          </p:cNvPr>
          <p:cNvPicPr>
            <a:picLocks noChangeAspect="1"/>
          </p:cNvPicPr>
          <p:nvPr/>
        </p:nvPicPr>
        <p:blipFill>
          <a:blip r:embed="rId6">
            <a:extLst>
              <a:ext uri="{28A0092B-C50C-407E-A947-70E740481C1C}">
                <a14:useLocalDpi xmlns:a14="http://schemas.microsoft.com/office/drawing/2010/main" val="0"/>
              </a:ext>
            </a:extLst>
          </a:blip>
          <a:srcRect l="16124" r="16124"/>
          <a:stretch/>
        </p:blipFill>
        <p:spPr>
          <a:xfrm>
            <a:off x="5495395" y="2571572"/>
            <a:ext cx="4105192" cy="4044361"/>
          </a:xfrm>
          <a:prstGeom prst="ellipse">
            <a:avLst/>
          </a:prstGeom>
          <a:ln w="44450">
            <a:solidFill>
              <a:schemeClr val="bg1"/>
            </a:solidFill>
          </a:ln>
        </p:spPr>
      </p:pic>
      <p:pic>
        <p:nvPicPr>
          <p:cNvPr id="5" name="Obraz 4">
            <a:extLst>
              <a:ext uri="{FF2B5EF4-FFF2-40B4-BE49-F238E27FC236}">
                <a16:creationId xmlns:a16="http://schemas.microsoft.com/office/drawing/2014/main" id="{34AF4599-0F15-3F1C-4FE8-D7869E7C34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2807725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2" name="Grupa 2"/>
          <p:cNvGrpSpPr/>
          <p:nvPr/>
        </p:nvGrpSpPr>
        <p:grpSpPr>
          <a:xfrm>
            <a:off x="-720405" y="5788311"/>
            <a:ext cx="13566869" cy="2265535"/>
            <a:chOff x="0" y="0"/>
            <a:chExt cx="13566868" cy="2265534"/>
          </a:xfrm>
        </p:grpSpPr>
        <p:sp>
          <p:nvSpPr>
            <p:cNvPr id="638" name="Prostokąt: zaokrąglone rogi 3"/>
            <p:cNvSpPr/>
            <p:nvPr/>
          </p:nvSpPr>
          <p:spPr>
            <a:xfrm>
              <a:off x="-1" y="7177"/>
              <a:ext cx="3224040" cy="2256351"/>
            </a:xfrm>
            <a:prstGeom prst="roundRect">
              <a:avLst>
                <a:gd name="adj" fmla="val 16667"/>
              </a:avLst>
            </a:prstGeom>
            <a:solidFill>
              <a:srgbClr val="F15B2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39" name="Prostokąt: zaokrąglone rogi 9"/>
            <p:cNvSpPr/>
            <p:nvPr/>
          </p:nvSpPr>
          <p:spPr>
            <a:xfrm>
              <a:off x="2203037" y="7177"/>
              <a:ext cx="2634143" cy="2256351"/>
            </a:xfrm>
            <a:prstGeom prst="roundRect">
              <a:avLst>
                <a:gd name="adj" fmla="val 16667"/>
              </a:avLst>
            </a:prstGeom>
            <a:solidFill>
              <a:srgbClr val="BF1D2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40" name="Prostokąt: zaokrąglone rogi 11"/>
            <p:cNvSpPr/>
            <p:nvPr/>
          </p:nvSpPr>
          <p:spPr>
            <a:xfrm>
              <a:off x="4092952" y="9185"/>
              <a:ext cx="3472743" cy="2256350"/>
            </a:xfrm>
            <a:prstGeom prst="roundRect">
              <a:avLst>
                <a:gd name="adj" fmla="val 16667"/>
              </a:avLst>
            </a:prstGeom>
            <a:solidFill>
              <a:srgbClr val="652C9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41" name="Prostokąt: zaokrąglone rogi 12"/>
            <p:cNvSpPr/>
            <p:nvPr/>
          </p:nvSpPr>
          <p:spPr>
            <a:xfrm>
              <a:off x="5993608" y="0"/>
              <a:ext cx="7573261" cy="2256350"/>
            </a:xfrm>
            <a:prstGeom prst="roundRect">
              <a:avLst>
                <a:gd name="adj" fmla="val 16667"/>
              </a:avLst>
            </a:prstGeom>
            <a:solidFill>
              <a:srgbClr val="3AB5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643" name="Owal 16"/>
          <p:cNvSpPr/>
          <p:nvPr/>
        </p:nvSpPr>
        <p:spPr>
          <a:xfrm>
            <a:off x="689524" y="5227562"/>
            <a:ext cx="1154630" cy="1154629"/>
          </a:xfrm>
          <a:prstGeom prst="ellipse">
            <a:avLst/>
          </a:prstGeom>
          <a:solidFill>
            <a:srgbClr val="3AB54A"/>
          </a:solidFill>
          <a:ln w="508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648" name="Grupa 18"/>
          <p:cNvGrpSpPr/>
          <p:nvPr/>
        </p:nvGrpSpPr>
        <p:grpSpPr>
          <a:xfrm>
            <a:off x="2010292" y="5236204"/>
            <a:ext cx="1154628" cy="1154627"/>
            <a:chOff x="0" y="0"/>
            <a:chExt cx="1154626" cy="1154626"/>
          </a:xfrm>
        </p:grpSpPr>
        <p:sp>
          <p:nvSpPr>
            <p:cNvPr id="646" name="Owal 19"/>
            <p:cNvSpPr/>
            <p:nvPr/>
          </p:nvSpPr>
          <p:spPr>
            <a:xfrm>
              <a:off x="-1" y="-1"/>
              <a:ext cx="1154628" cy="1154628"/>
            </a:xfrm>
            <a:prstGeom prst="ellipse">
              <a:avLst/>
            </a:prstGeom>
            <a:solidFill>
              <a:srgbClr val="2701C5"/>
            </a:solidFill>
            <a:ln w="508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pic>
          <p:nvPicPr>
            <p:cNvPr id="647" name="Obraz 20" descr="Obraz 20"/>
            <p:cNvPicPr>
              <a:picLocks noChangeAspect="1"/>
            </p:cNvPicPr>
            <p:nvPr/>
          </p:nvPicPr>
          <p:blipFill>
            <a:blip r:embed="rId2"/>
            <a:stretch>
              <a:fillRect/>
            </a:stretch>
          </p:blipFill>
          <p:spPr>
            <a:xfrm>
              <a:off x="217395" y="192037"/>
              <a:ext cx="772945" cy="664167"/>
            </a:xfrm>
            <a:prstGeom prst="rect">
              <a:avLst/>
            </a:prstGeom>
            <a:ln w="12700" cap="flat">
              <a:noFill/>
              <a:miter lim="400000"/>
            </a:ln>
            <a:effectLst/>
          </p:spPr>
        </p:pic>
      </p:grpSp>
      <p:sp>
        <p:nvSpPr>
          <p:cNvPr id="649" name="Tytuł 1"/>
          <p:cNvSpPr txBox="1"/>
          <p:nvPr/>
        </p:nvSpPr>
        <p:spPr>
          <a:xfrm>
            <a:off x="645487" y="507767"/>
            <a:ext cx="6763951"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nSpc>
                <a:spcPct val="90000"/>
              </a:lnSpc>
              <a:defRPr sz="3200">
                <a:solidFill>
                  <a:srgbClr val="2701C5"/>
                </a:solidFill>
                <a:latin typeface="Arial Nova"/>
                <a:ea typeface="Arial Nova"/>
                <a:cs typeface="Arial Nova"/>
                <a:sym typeface="Arial Nova"/>
              </a:defRPr>
            </a:pPr>
            <a:r>
              <a:t>STANOWISKA</a:t>
            </a:r>
            <a:r>
              <a:rPr>
                <a:solidFill>
                  <a:srgbClr val="F15B28"/>
                </a:solidFill>
              </a:rPr>
              <a:t> Z AT</a:t>
            </a:r>
            <a:r>
              <a:rPr>
                <a:solidFill>
                  <a:srgbClr val="C00000"/>
                </a:solidFill>
              </a:rPr>
              <a:t>RA</a:t>
            </a:r>
            <a:r>
              <a:rPr>
                <a:solidFill>
                  <a:srgbClr val="652C90"/>
                </a:solidFill>
              </a:rPr>
              <a:t>KC</a:t>
            </a:r>
            <a:r>
              <a:rPr>
                <a:solidFill>
                  <a:srgbClr val="33B243"/>
                </a:solidFill>
              </a:rPr>
              <a:t>JAMI </a:t>
            </a:r>
          </a:p>
        </p:txBody>
      </p:sp>
      <p:sp>
        <p:nvSpPr>
          <p:cNvPr id="650" name="Podtytuł 7"/>
          <p:cNvSpPr txBox="1">
            <a:spLocks noGrp="1"/>
          </p:cNvSpPr>
          <p:nvPr>
            <p:ph type="subTitle" idx="1"/>
          </p:nvPr>
        </p:nvSpPr>
        <p:spPr>
          <a:xfrm>
            <a:off x="1240018" y="1441575"/>
            <a:ext cx="6400940" cy="5798355"/>
          </a:xfrm>
          <a:prstGeom prst="rect">
            <a:avLst/>
          </a:prstGeom>
        </p:spPr>
        <p:txBody>
          <a:bodyPr/>
          <a:lstStyle/>
          <a:p>
            <a:pPr algn="l">
              <a:lnSpc>
                <a:spcPct val="100000"/>
              </a:lnSpc>
              <a:defRPr sz="3200" b="1" baseline="30000">
                <a:solidFill>
                  <a:srgbClr val="652C90"/>
                </a:solidFill>
                <a:latin typeface="Arial"/>
                <a:ea typeface="Arial"/>
                <a:cs typeface="Arial"/>
                <a:sym typeface="Arial"/>
              </a:defRPr>
            </a:pPr>
            <a:r>
              <a:rPr dirty="0"/>
              <a:t>MINI GOLF</a:t>
            </a:r>
          </a:p>
          <a:p>
            <a:pPr algn="l">
              <a:lnSpc>
                <a:spcPct val="100000"/>
              </a:lnSpc>
              <a:defRPr sz="1800" baseline="30000">
                <a:latin typeface="Arial"/>
                <a:ea typeface="Arial"/>
                <a:cs typeface="Arial"/>
                <a:sym typeface="Arial"/>
              </a:defRPr>
            </a:pPr>
            <a:endParaRPr dirty="0"/>
          </a:p>
          <a:p>
            <a:pPr algn="l">
              <a:lnSpc>
                <a:spcPct val="100000"/>
              </a:lnSpc>
              <a:defRPr sz="1800" baseline="30000">
                <a:latin typeface="Arial"/>
                <a:ea typeface="Arial"/>
                <a:cs typeface="Arial"/>
                <a:sym typeface="Arial"/>
              </a:defRPr>
            </a:pPr>
            <a:r>
              <a:rPr dirty="0"/>
              <a:t>Pole do mini </a:t>
            </a:r>
            <a:r>
              <a:rPr dirty="0" err="1"/>
              <a:t>golfa</a:t>
            </a:r>
            <a:r>
              <a:rPr dirty="0"/>
              <a:t> w </a:t>
            </a:r>
            <a:r>
              <a:rPr lang="pl-PL" dirty="0"/>
              <a:t>dowolnym kształcie </a:t>
            </a:r>
            <a:endParaRPr dirty="0"/>
          </a:p>
          <a:p>
            <a:pPr algn="l">
              <a:lnSpc>
                <a:spcPct val="100000"/>
              </a:lnSpc>
              <a:defRPr sz="1800" baseline="30000">
                <a:latin typeface="Arial"/>
                <a:ea typeface="Arial"/>
                <a:cs typeface="Arial"/>
                <a:sym typeface="Arial"/>
              </a:defRPr>
            </a:pPr>
            <a:r>
              <a:rPr dirty="0" err="1"/>
              <a:t>Zapewniamy</a:t>
            </a:r>
            <a:r>
              <a:rPr dirty="0"/>
              <a:t> tor, </a:t>
            </a:r>
            <a:r>
              <a:rPr dirty="0" err="1"/>
              <a:t>kije</a:t>
            </a:r>
            <a:r>
              <a:rPr dirty="0"/>
              <a:t> </a:t>
            </a:r>
            <a:r>
              <a:rPr dirty="0" err="1"/>
              <a:t>oraz</a:t>
            </a:r>
            <a:r>
              <a:rPr dirty="0"/>
              <a:t> </a:t>
            </a:r>
            <a:r>
              <a:rPr dirty="0" err="1"/>
              <a:t>przeszkody</a:t>
            </a:r>
            <a:r>
              <a:rPr dirty="0"/>
              <a:t>. </a:t>
            </a:r>
          </a:p>
          <a:p>
            <a:pPr algn="l">
              <a:lnSpc>
                <a:spcPct val="100000"/>
              </a:lnSpc>
              <a:defRPr sz="1800" baseline="30000">
                <a:latin typeface="Arial"/>
                <a:ea typeface="Arial"/>
                <a:cs typeface="Arial"/>
                <a:sym typeface="Arial"/>
              </a:defRPr>
            </a:pPr>
            <a:r>
              <a:rPr dirty="0" err="1"/>
              <a:t>Obsługujemy</a:t>
            </a:r>
            <a:r>
              <a:rPr dirty="0"/>
              <a:t> </a:t>
            </a:r>
            <a:r>
              <a:rPr dirty="0" err="1"/>
              <a:t>atrakcje</a:t>
            </a:r>
            <a:r>
              <a:rPr dirty="0"/>
              <a:t>, </a:t>
            </a:r>
            <a:r>
              <a:rPr dirty="0" err="1"/>
              <a:t>możemy</a:t>
            </a:r>
            <a:r>
              <a:rPr dirty="0"/>
              <a:t> </a:t>
            </a:r>
            <a:r>
              <a:rPr dirty="0" err="1"/>
              <a:t>zorganizować</a:t>
            </a:r>
            <a:r>
              <a:rPr dirty="0"/>
              <a:t> </a:t>
            </a:r>
            <a:r>
              <a:rPr dirty="0" err="1"/>
              <a:t>turniej</a:t>
            </a:r>
            <a:r>
              <a:rPr dirty="0"/>
              <a:t>.</a:t>
            </a:r>
            <a:endParaRPr lang="pl-PL" dirty="0"/>
          </a:p>
          <a:p>
            <a:pPr algn="l">
              <a:lnSpc>
                <a:spcPct val="100000"/>
              </a:lnSpc>
              <a:defRPr sz="1800" baseline="30000">
                <a:latin typeface="Arial"/>
                <a:ea typeface="Arial"/>
                <a:cs typeface="Arial"/>
                <a:sym typeface="Arial"/>
              </a:defRPr>
            </a:pPr>
            <a:r>
              <a:rPr lang="pl-PL" dirty="0"/>
              <a:t>Możemy ułożyć pole do mini golfa w kształcie napisu </a:t>
            </a:r>
          </a:p>
          <a:p>
            <a:pPr algn="l">
              <a:lnSpc>
                <a:spcPct val="100000"/>
              </a:lnSpc>
              <a:defRPr sz="1800" baseline="30000">
                <a:latin typeface="Arial"/>
                <a:ea typeface="Arial"/>
                <a:cs typeface="Arial"/>
                <a:sym typeface="Arial"/>
              </a:defRPr>
            </a:pPr>
            <a:r>
              <a:rPr lang="pl-PL" dirty="0"/>
              <a:t>EKO i lub znaczka </a:t>
            </a:r>
            <a:r>
              <a:rPr dirty="0"/>
              <a:t> </a:t>
            </a:r>
            <a:r>
              <a:rPr lang="pl-PL" dirty="0"/>
              <a:t>recyclingu. </a:t>
            </a:r>
          </a:p>
          <a:p>
            <a:pPr algn="l">
              <a:lnSpc>
                <a:spcPct val="100000"/>
              </a:lnSpc>
              <a:defRPr sz="1800" baseline="30000">
                <a:latin typeface="Arial"/>
                <a:ea typeface="Arial"/>
                <a:cs typeface="Arial"/>
                <a:sym typeface="Arial"/>
              </a:defRPr>
            </a:pPr>
            <a:endParaRPr lang="pl-PL" dirty="0"/>
          </a:p>
          <a:p>
            <a:pPr algn="l">
              <a:lnSpc>
                <a:spcPct val="100000"/>
              </a:lnSpc>
              <a:defRPr sz="1800" baseline="30000">
                <a:latin typeface="Arial"/>
                <a:ea typeface="Arial"/>
                <a:cs typeface="Arial"/>
                <a:sym typeface="Arial"/>
              </a:defRPr>
            </a:pPr>
            <a:r>
              <a:rPr lang="pl-PL" dirty="0"/>
              <a:t>Wycena indywidualna – w zależności od kształtu i długości pola. </a:t>
            </a:r>
            <a:endParaRPr dirty="0"/>
          </a:p>
        </p:txBody>
      </p:sp>
      <p:sp>
        <p:nvSpPr>
          <p:cNvPr id="651" name="Schemat blokowy: łącznik 24"/>
          <p:cNvSpPr/>
          <p:nvPr/>
        </p:nvSpPr>
        <p:spPr>
          <a:xfrm>
            <a:off x="682021" y="1221610"/>
            <a:ext cx="466921" cy="466921"/>
          </a:xfrm>
          <a:prstGeom prst="ellipse">
            <a:avLst/>
          </a:prstGeom>
          <a:solidFill>
            <a:srgbClr val="33B243"/>
          </a:solidFill>
          <a:ln w="12700">
            <a:miter lim="400000"/>
          </a:ln>
        </p:spPr>
        <p:txBody>
          <a:bodyPr lIns="45719" rIns="45719" anchor="ctr"/>
          <a:lstStyle/>
          <a:p>
            <a:pPr algn="ctr">
              <a:defRPr>
                <a:solidFill>
                  <a:srgbClr val="FFFFFF"/>
                </a:solidFill>
              </a:defRPr>
            </a:pPr>
            <a:endParaRPr/>
          </a:p>
        </p:txBody>
      </p:sp>
      <p:pic>
        <p:nvPicPr>
          <p:cNvPr id="652" name="Obraz 25" descr="Obraz 25"/>
          <p:cNvPicPr>
            <a:picLocks noChangeAspect="1"/>
          </p:cNvPicPr>
          <p:nvPr/>
        </p:nvPicPr>
        <p:blipFill>
          <a:blip r:embed="rId3"/>
          <a:stretch>
            <a:fillRect/>
          </a:stretch>
        </p:blipFill>
        <p:spPr>
          <a:xfrm>
            <a:off x="543564" y="1227961"/>
            <a:ext cx="650916" cy="600374"/>
          </a:xfrm>
          <a:prstGeom prst="rect">
            <a:avLst/>
          </a:prstGeom>
          <a:ln w="12700">
            <a:miter lim="400000"/>
          </a:ln>
        </p:spPr>
      </p:pic>
      <p:pic>
        <p:nvPicPr>
          <p:cNvPr id="2" name="Obraz 1">
            <a:extLst>
              <a:ext uri="{FF2B5EF4-FFF2-40B4-BE49-F238E27FC236}">
                <a16:creationId xmlns:a16="http://schemas.microsoft.com/office/drawing/2014/main" id="{48639FFE-1E3D-9ECE-89F2-EC135443ED06}"/>
              </a:ext>
            </a:extLst>
          </p:cNvPr>
          <p:cNvPicPr>
            <a:picLocks noChangeAspect="1"/>
          </p:cNvPicPr>
          <p:nvPr/>
        </p:nvPicPr>
        <p:blipFill>
          <a:blip r:embed="rId4">
            <a:extLst>
              <a:ext uri="{28A0092B-C50C-407E-A947-70E740481C1C}">
                <a14:useLocalDpi xmlns:a14="http://schemas.microsoft.com/office/drawing/2010/main" val="0"/>
              </a:ext>
            </a:extLst>
          </a:blip>
          <a:srcRect t="741" b="741"/>
          <a:stretch/>
        </p:blipFill>
        <p:spPr>
          <a:xfrm>
            <a:off x="8257256" y="-1033836"/>
            <a:ext cx="4105192" cy="4044361"/>
          </a:xfrm>
          <a:prstGeom prst="ellipse">
            <a:avLst/>
          </a:prstGeom>
          <a:ln w="44450">
            <a:solidFill>
              <a:schemeClr val="bg1"/>
            </a:solidFill>
          </a:ln>
        </p:spPr>
      </p:pic>
      <p:pic>
        <p:nvPicPr>
          <p:cNvPr id="3" name="Obraz 2">
            <a:extLst>
              <a:ext uri="{FF2B5EF4-FFF2-40B4-BE49-F238E27FC236}">
                <a16:creationId xmlns:a16="http://schemas.microsoft.com/office/drawing/2014/main" id="{9615FF4A-D324-A1E2-F7D9-81F077E6F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pic>
        <p:nvPicPr>
          <p:cNvPr id="5" name="Obraz 4">
            <a:extLst>
              <a:ext uri="{FF2B5EF4-FFF2-40B4-BE49-F238E27FC236}">
                <a16:creationId xmlns:a16="http://schemas.microsoft.com/office/drawing/2014/main" id="{4D6B58F0-6D26-B4C4-FEC5-0F1D3FA5C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6314" y="3297882"/>
            <a:ext cx="1540364" cy="154036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40018" y="1336770"/>
            <a:ext cx="5991206" cy="5798353"/>
          </a:xfrm>
        </p:spPr>
        <p:txBody>
          <a:bodyPr>
            <a:noAutofit/>
          </a:bodyPr>
          <a:lstStyle/>
          <a:p>
            <a:pPr marR="0" algn="l" rtl="0">
              <a:lnSpc>
                <a:spcPct val="100000"/>
              </a:lnSpc>
            </a:pPr>
            <a:r>
              <a:rPr lang="pl-PL" sz="3200" b="1" i="0" u="none" strike="noStrike" baseline="30000" dirty="0">
                <a:solidFill>
                  <a:srgbClr val="652C90"/>
                </a:solidFill>
                <a:latin typeface="Arial" panose="020B0604020202020204" pitchFamily="34" charset="0"/>
              </a:rPr>
              <a:t>WARSZTAT</a:t>
            </a:r>
            <a:r>
              <a:rPr lang="pl-PL" sz="3200" b="1" baseline="30000" dirty="0">
                <a:solidFill>
                  <a:srgbClr val="652C90"/>
                </a:solidFill>
                <a:latin typeface="Arial" panose="020B0604020202020204" pitchFamily="34" charset="0"/>
              </a:rPr>
              <a:t>Y KONSTRUKTORSKIE</a:t>
            </a:r>
          </a:p>
          <a:p>
            <a:pPr marR="0" algn="l" rtl="0">
              <a:lnSpc>
                <a:spcPct val="100000"/>
              </a:lnSpc>
            </a:pPr>
            <a:r>
              <a:rPr lang="pl-PL" sz="1800" i="0" u="none" strike="noStrike" baseline="30000" dirty="0">
                <a:latin typeface="Arial" panose="020B0604020202020204" pitchFamily="34" charset="0"/>
              </a:rPr>
              <a:t>Wracamy do ekologicznych surowców</a:t>
            </a:r>
            <a:r>
              <a:rPr lang="pl-PL" sz="1800" baseline="30000" dirty="0">
                <a:latin typeface="Arial" panose="020B0604020202020204" pitchFamily="34" charset="0"/>
              </a:rPr>
              <a:t>, z których można wyczarować prawdziwe cuda.: karton i drewno mogę doskonale zastąpić plastik. </a:t>
            </a:r>
          </a:p>
          <a:p>
            <a:pPr marR="0" algn="l" rtl="0">
              <a:lnSpc>
                <a:spcPct val="100000"/>
              </a:lnSpc>
            </a:pPr>
            <a:r>
              <a:rPr lang="pl-PL" sz="1800" i="0" u="none" strike="noStrike" baseline="30000" dirty="0">
                <a:latin typeface="Arial" panose="020B0604020202020204" pitchFamily="34" charset="0"/>
              </a:rPr>
              <a:t>Same narzędzia budzą już u dzieci zainteresowanie i chęć działania. Dzieci tworząc budują swoją kreatywność. </a:t>
            </a:r>
            <a:br>
              <a:rPr lang="pl-PL" sz="1800" i="0" u="none" strike="noStrike" baseline="30000" dirty="0">
                <a:latin typeface="Arial" panose="020B0604020202020204" pitchFamily="34" charset="0"/>
              </a:rPr>
            </a:br>
            <a:r>
              <a:rPr lang="pl-PL" sz="1800" i="0" u="none" strike="noStrike" baseline="30000" dirty="0">
                <a:latin typeface="Arial" panose="020B0604020202020204" pitchFamily="34" charset="0"/>
              </a:rPr>
              <a:t>Stawiamy im ambitne, ale realne cele,  które rozwijają naszych </a:t>
            </a:r>
            <a:br>
              <a:rPr lang="pl-PL" sz="1800" i="0" u="none" strike="noStrike" baseline="30000" dirty="0">
                <a:latin typeface="Arial" panose="020B0604020202020204" pitchFamily="34" charset="0"/>
              </a:rPr>
            </a:br>
            <a:r>
              <a:rPr lang="pl-PL" sz="1800" i="0" u="none" strike="noStrike" baseline="30000" dirty="0">
                <a:latin typeface="Arial" panose="020B0604020202020204" pitchFamily="34" charset="0"/>
              </a:rPr>
              <a:t>uczestników oraz budują poczucie satysfakcji. </a:t>
            </a:r>
            <a:endParaRPr lang="pl-PL" sz="1800" baseline="30000" dirty="0">
              <a:latin typeface="Arial" panose="020B0604020202020204" pitchFamily="34" charset="0"/>
            </a:endParaRPr>
          </a:p>
          <a:p>
            <a:pPr marR="0" algn="l" rtl="0">
              <a:lnSpc>
                <a:spcPct val="100000"/>
              </a:lnSpc>
            </a:pPr>
            <a:r>
              <a:rPr lang="pl-PL" sz="1800" i="0" u="none" strike="noStrike" baseline="30000" dirty="0">
                <a:latin typeface="Arial" panose="020B0604020202020204" pitchFamily="34" charset="0"/>
              </a:rPr>
              <a:t>Proponujemy: </a:t>
            </a:r>
          </a:p>
          <a:p>
            <a:pPr marL="285750" marR="0" indent="-285750" algn="l" rtl="0">
              <a:lnSpc>
                <a:spcPct val="100000"/>
              </a:lnSpc>
              <a:buFont typeface="Arial" panose="020B0604020202020204" pitchFamily="34" charset="0"/>
              <a:buChar char="•"/>
            </a:pPr>
            <a:r>
              <a:rPr lang="pl-PL" sz="1800" baseline="30000" dirty="0">
                <a:latin typeface="Arial" panose="020B0604020202020204" pitchFamily="34" charset="0"/>
              </a:rPr>
              <a:t>Konstruowanie i ozdabianie zabawek z kartonów</a:t>
            </a:r>
          </a:p>
          <a:p>
            <a:pPr marL="285750" marR="0" indent="-285750" algn="l" rtl="0">
              <a:lnSpc>
                <a:spcPct val="100000"/>
              </a:lnSpc>
              <a:buFont typeface="Arial" panose="020B0604020202020204" pitchFamily="34" charset="0"/>
              <a:buChar char="•"/>
            </a:pPr>
            <a:r>
              <a:rPr lang="pl-PL" sz="1800" i="0" u="none" strike="noStrike" baseline="30000" dirty="0">
                <a:latin typeface="Arial" panose="020B0604020202020204" pitchFamily="34" charset="0"/>
              </a:rPr>
              <a:t>Majster</a:t>
            </a:r>
            <a:r>
              <a:rPr lang="pl-PL" sz="1800" baseline="30000" dirty="0">
                <a:latin typeface="Arial" panose="020B0604020202020204" pitchFamily="34" charset="0"/>
              </a:rPr>
              <a:t>kowanie – czyli pracownia stolarska – budowanie</a:t>
            </a:r>
            <a:br>
              <a:rPr lang="pl-PL" sz="1800" baseline="30000" dirty="0">
                <a:latin typeface="Arial" panose="020B0604020202020204" pitchFamily="34" charset="0"/>
              </a:rPr>
            </a:br>
            <a:r>
              <a:rPr lang="pl-PL" sz="1800" baseline="30000" dirty="0">
                <a:latin typeface="Arial" panose="020B0604020202020204" pitchFamily="34" charset="0"/>
              </a:rPr>
              <a:t>drewnianych modeli z wykorzystaniem młotków, pił, </a:t>
            </a:r>
            <a:br>
              <a:rPr lang="pl-PL" sz="1800" baseline="30000" dirty="0">
                <a:latin typeface="Arial" panose="020B0604020202020204" pitchFamily="34" charset="0"/>
              </a:rPr>
            </a:br>
            <a:r>
              <a:rPr lang="pl-PL" sz="1800" baseline="30000" dirty="0">
                <a:latin typeface="Arial" panose="020B0604020202020204" pitchFamily="34" charset="0"/>
              </a:rPr>
              <a:t>śrubokrętów, gwoździ i wkrętarek.</a:t>
            </a:r>
            <a:endParaRPr lang="pl-PL" sz="1800" i="0" u="none" strike="noStrike" baseline="30000" dirty="0">
              <a:latin typeface="Arial" panose="020B0604020202020204" pitchFamily="34" charset="0"/>
            </a:endParaRPr>
          </a:p>
          <a:p>
            <a:pPr marR="0" algn="l" rtl="0">
              <a:lnSpc>
                <a:spcPct val="100000"/>
              </a:lnSpc>
            </a:pPr>
            <a:r>
              <a:rPr lang="pl-PL" sz="1800" i="0" u="none" strike="noStrike" baseline="30000" dirty="0">
                <a:latin typeface="Arial" panose="020B0604020202020204" pitchFamily="34" charset="0"/>
              </a:rPr>
              <a:t>Zapewniamy materiały oraz instruktorów z doświadczeniem!</a:t>
            </a:r>
          </a:p>
          <a:p>
            <a:pPr marR="0" algn="l" rtl="0">
              <a:lnSpc>
                <a:spcPct val="100000"/>
              </a:lnSpc>
            </a:pPr>
            <a:endParaRPr lang="pl-PL" sz="1800" i="0" u="none" strike="noStrike" baseline="30000" dirty="0">
              <a:latin typeface="Arial" panose="020B0604020202020204" pitchFamily="34" charset="0"/>
            </a:endParaRPr>
          </a:p>
          <a:p>
            <a:pPr marR="0" algn="l" rtl="0">
              <a:lnSpc>
                <a:spcPct val="100000"/>
              </a:lnSpc>
            </a:pPr>
            <a:endParaRPr lang="pl-PL" sz="1800" i="0" u="none" strike="noStrike" baseline="30000" dirty="0">
              <a:latin typeface="Arial" panose="020B0604020202020204" pitchFamily="34" charset="0"/>
            </a:endParaRPr>
          </a:p>
          <a:p>
            <a:pPr marR="0" algn="l" rtl="0">
              <a:lnSpc>
                <a:spcPct val="100000"/>
              </a:lnSpc>
            </a:pPr>
            <a:endParaRPr lang="pl-PL" sz="1800" i="0" u="none" strike="noStrike" baseline="30000" dirty="0">
              <a:latin typeface="Arial" panose="020B0604020202020204" pitchFamily="34" charset="0"/>
            </a:endParaRPr>
          </a:p>
          <a:p>
            <a:pPr marR="0" algn="l" rtl="0">
              <a:lnSpc>
                <a:spcPct val="100000"/>
              </a:lnSpc>
            </a:pPr>
            <a:endParaRPr lang="pl-PL" sz="1800" baseline="30000" dirty="0">
              <a:latin typeface="Arial" panose="020B0604020202020204" pitchFamily="34" charset="0"/>
            </a:endParaRPr>
          </a:p>
        </p:txBody>
      </p:sp>
      <p:pic>
        <p:nvPicPr>
          <p:cNvPr id="15" name="Obraz 14">
            <a:extLst>
              <a:ext uri="{FF2B5EF4-FFF2-40B4-BE49-F238E27FC236}">
                <a16:creationId xmlns:a16="http://schemas.microsoft.com/office/drawing/2014/main" id="{A071B8B2-922C-2580-A448-267AB0980030}"/>
              </a:ext>
            </a:extLst>
          </p:cNvPr>
          <p:cNvPicPr>
            <a:picLocks noChangeAspect="1"/>
          </p:cNvPicPr>
          <p:nvPr/>
        </p:nvPicPr>
        <p:blipFill rotWithShape="1">
          <a:blip r:embed="rId3">
            <a:extLst>
              <a:ext uri="{28A0092B-C50C-407E-A947-70E740481C1C}">
                <a14:useLocalDpi xmlns:a14="http://schemas.microsoft.com/office/drawing/2010/main" val="0"/>
              </a:ext>
            </a:extLst>
          </a:blip>
          <a:srcRect l="14131" t="-16673" r="19579" b="16673"/>
          <a:stretch/>
        </p:blipFill>
        <p:spPr>
          <a:xfrm>
            <a:off x="7595420" y="-1179992"/>
            <a:ext cx="4768645" cy="4803205"/>
          </a:xfrm>
          <a:prstGeom prst="ellipse">
            <a:avLst/>
          </a:prstGeom>
          <a:ln w="47625">
            <a:gradFill>
              <a:gsLst>
                <a:gs pos="0">
                  <a:schemeClr val="accent1">
                    <a:lumMod val="5000"/>
                    <a:lumOff val="95000"/>
                  </a:schemeClr>
                </a:gs>
                <a:gs pos="100000">
                  <a:srgbClr val="7030A0"/>
                </a:gs>
              </a:gsLst>
              <a:lin ang="5400000" scaled="1"/>
            </a:gradFill>
          </a:ln>
        </p:spPr>
      </p:pic>
      <p:pic>
        <p:nvPicPr>
          <p:cNvPr id="24" name="Obraz 23">
            <a:extLst>
              <a:ext uri="{FF2B5EF4-FFF2-40B4-BE49-F238E27FC236}">
                <a16:creationId xmlns:a16="http://schemas.microsoft.com/office/drawing/2014/main" id="{E6864588-B577-1137-DCAE-049A2A9E405A}"/>
              </a:ext>
            </a:extLst>
          </p:cNvPr>
          <p:cNvPicPr>
            <a:picLocks noChangeAspect="1"/>
          </p:cNvPicPr>
          <p:nvPr/>
        </p:nvPicPr>
        <p:blipFill rotWithShape="1">
          <a:blip r:embed="rId4">
            <a:extLst>
              <a:ext uri="{28A0092B-C50C-407E-A947-70E740481C1C}">
                <a14:useLocalDpi xmlns:a14="http://schemas.microsoft.com/office/drawing/2010/main" val="0"/>
              </a:ext>
            </a:extLst>
          </a:blip>
          <a:srcRect l="3759" t="23600" r="-3759" b="2512"/>
          <a:stretch/>
        </p:blipFill>
        <p:spPr>
          <a:xfrm>
            <a:off x="8996547" y="2683582"/>
            <a:ext cx="4105192" cy="4044361"/>
          </a:xfrm>
          <a:prstGeom prst="ellipse">
            <a:avLst/>
          </a:prstGeom>
          <a:ln w="44450">
            <a:solidFill>
              <a:schemeClr val="bg1"/>
            </a:solidFill>
          </a:ln>
        </p:spPr>
      </p:pic>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94743882-CEF8-30B7-C603-469AFE9CA2B0}"/>
              </a:ext>
            </a:extLst>
          </p:cNvPr>
          <p:cNvPicPr>
            <a:picLocks noChangeAspect="1"/>
          </p:cNvPicPr>
          <p:nvPr/>
        </p:nvPicPr>
        <p:blipFill>
          <a:blip r:embed="rId6">
            <a:extLst>
              <a:ext uri="{28A0092B-C50C-407E-A947-70E740481C1C}">
                <a14:useLocalDpi xmlns:a14="http://schemas.microsoft.com/office/drawing/2010/main" val="0"/>
              </a:ext>
            </a:extLst>
          </a:blip>
          <a:srcRect l="11936" r="11936"/>
          <a:stretch/>
        </p:blipFill>
        <p:spPr>
          <a:xfrm>
            <a:off x="5432675" y="2468935"/>
            <a:ext cx="4105192" cy="4044361"/>
          </a:xfrm>
          <a:prstGeom prst="ellipse">
            <a:avLst/>
          </a:prstGeom>
          <a:ln w="44450">
            <a:solidFill>
              <a:schemeClr val="bg1"/>
            </a:solidFill>
          </a:ln>
        </p:spPr>
      </p:pic>
      <p:pic>
        <p:nvPicPr>
          <p:cNvPr id="5" name="Obraz 4">
            <a:extLst>
              <a:ext uri="{FF2B5EF4-FFF2-40B4-BE49-F238E27FC236}">
                <a16:creationId xmlns:a16="http://schemas.microsoft.com/office/drawing/2014/main" id="{D154120C-C65D-8EA7-91C1-8CA64FBCA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1367956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33B243"/>
                </a:solidFill>
                <a:latin typeface="Arial Nova" panose="020B0804020202020204" pitchFamily="34" charset="0"/>
              </a:rPr>
              <a:t>WARSZTATY KONSTRUKTORSKIE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53444" y="1357599"/>
            <a:ext cx="6306217" cy="4885513"/>
          </a:xfrm>
        </p:spPr>
        <p:txBody>
          <a:bodyPr>
            <a:noAutofit/>
          </a:bodyPr>
          <a:lstStyle/>
          <a:p>
            <a:pPr marR="0" algn="l" rtl="0">
              <a:lnSpc>
                <a:spcPct val="100000"/>
              </a:lnSpc>
            </a:pPr>
            <a:r>
              <a:rPr lang="pl-PL" sz="3200" b="1" baseline="30000" dirty="0">
                <a:solidFill>
                  <a:srgbClr val="652C90"/>
                </a:solidFill>
                <a:latin typeface="Arial" panose="020B0604020202020204" pitchFamily="34" charset="0"/>
              </a:rPr>
              <a:t>BUDOWANIE DOMKU DLA OWADÓW Z KNOCK-KNOCK</a:t>
            </a:r>
          </a:p>
          <a:p>
            <a:pPr marR="0" algn="l" rtl="0">
              <a:lnSpc>
                <a:spcPct val="100000"/>
              </a:lnSpc>
            </a:pPr>
            <a:r>
              <a:rPr lang="pl-PL" sz="2000" baseline="30000" dirty="0">
                <a:latin typeface="Arial" panose="020B0604020202020204" pitchFamily="34" charset="0"/>
                <a:cs typeface="Arial" panose="020B0604020202020204" pitchFamily="34" charset="0"/>
              </a:rPr>
              <a:t>Uczestnicy wykonują model z listew, desek, wkrętów oraz gwoździ</a:t>
            </a:r>
            <a:br>
              <a:rPr lang="pl-PL" sz="2000" baseline="30000" dirty="0">
                <a:latin typeface="Arial" panose="020B0604020202020204" pitchFamily="34" charset="0"/>
                <a:cs typeface="Arial" panose="020B0604020202020204" pitchFamily="34" charset="0"/>
              </a:rPr>
            </a:br>
            <a:r>
              <a:rPr lang="pl-PL" sz="2000" baseline="30000" dirty="0">
                <a:latin typeface="Arial" panose="020B0604020202020204" pitchFamily="34" charset="0"/>
                <a:cs typeface="Arial" panose="020B0604020202020204" pitchFamily="34" charset="0"/>
              </a:rPr>
              <a:t>używając instrukcji </a:t>
            </a:r>
            <a:r>
              <a:rPr lang="pl-PL" sz="2000" baseline="30000" dirty="0" err="1">
                <a:latin typeface="Arial" panose="020B0604020202020204" pitchFamily="34" charset="0"/>
                <a:cs typeface="Arial" panose="020B0604020202020204" pitchFamily="34" charset="0"/>
              </a:rPr>
              <a:t>KnockKnock</a:t>
            </a:r>
            <a:r>
              <a:rPr lang="pl-PL" sz="2000" baseline="30000" dirty="0">
                <a:latin typeface="Arial" panose="020B0604020202020204" pitchFamily="34" charset="0"/>
                <a:cs typeface="Arial" panose="020B0604020202020204" pitchFamily="34" charset="0"/>
              </a:rPr>
              <a:t> oraz narzędzi takich jak </a:t>
            </a:r>
            <a:r>
              <a:rPr lang="pl-PL" sz="2000" baseline="30000" dirty="0" err="1">
                <a:latin typeface="Arial" panose="020B0604020202020204" pitchFamily="34" charset="0"/>
                <a:cs typeface="Arial" panose="020B0604020202020204" pitchFamily="34" charset="0"/>
              </a:rPr>
              <a:t>np.wiertarka</a:t>
            </a:r>
            <a:r>
              <a:rPr lang="pl-PL" sz="2000" baseline="30000" dirty="0">
                <a:latin typeface="Arial" panose="020B0604020202020204" pitchFamily="34" charset="0"/>
                <a:cs typeface="Arial" panose="020B0604020202020204" pitchFamily="34" charset="0"/>
              </a:rPr>
              <a:t>, piłka, młotek.</a:t>
            </a:r>
          </a:p>
          <a:p>
            <a:pPr marR="0" algn="l" rtl="0">
              <a:lnSpc>
                <a:spcPct val="100000"/>
              </a:lnSpc>
            </a:pPr>
            <a:r>
              <a:rPr lang="pl-PL" sz="2000" baseline="30000" dirty="0">
                <a:latin typeface="Arial" panose="020B0604020202020204" pitchFamily="34" charset="0"/>
                <a:cs typeface="Arial" panose="020B0604020202020204" pitchFamily="34" charset="0"/>
              </a:rPr>
              <a:t>Wewnątrz wypełnienie z sianka, patyczków, szyszek i innych elementów naturalnych.</a:t>
            </a:r>
            <a:br>
              <a:rPr lang="pl-PL" sz="2000" baseline="30000" dirty="0">
                <a:latin typeface="Arial" panose="020B0604020202020204" pitchFamily="34" charset="0"/>
                <a:cs typeface="Arial" panose="020B0604020202020204" pitchFamily="34" charset="0"/>
              </a:rPr>
            </a:br>
            <a:r>
              <a:rPr lang="pl-PL" sz="2000" baseline="30000" dirty="0">
                <a:latin typeface="Arial" panose="020B0604020202020204" pitchFamily="34" charset="0"/>
                <a:cs typeface="Arial" panose="020B0604020202020204" pitchFamily="34" charset="0"/>
              </a:rPr>
              <a:t>Wszystko to pod okiem doświadczonych instruktorów, którzy zapewnią aby zabawa była twórcza i bezpieczna. </a:t>
            </a:r>
            <a:br>
              <a:rPr lang="pl-PL" sz="2000" baseline="30000" dirty="0">
                <a:latin typeface="Arial" panose="020B0604020202020204" pitchFamily="34" charset="0"/>
                <a:cs typeface="Arial" panose="020B0604020202020204" pitchFamily="34" charset="0"/>
              </a:rPr>
            </a:br>
            <a:endParaRPr lang="pl-PL" sz="2000" baseline="30000" dirty="0">
              <a:latin typeface="Arial" panose="020B0604020202020204" pitchFamily="34" charset="0"/>
              <a:cs typeface="Arial" panose="020B0604020202020204" pitchFamily="34" charset="0"/>
            </a:endParaRPr>
          </a:p>
          <a:p>
            <a:pPr marR="0" algn="l" rtl="0">
              <a:lnSpc>
                <a:spcPct val="100000"/>
              </a:lnSpc>
            </a:pPr>
            <a:r>
              <a:rPr lang="pl-PL" sz="2000" baseline="30000" dirty="0">
                <a:latin typeface="Arial" panose="020B0604020202020204" pitchFamily="34" charset="0"/>
                <a:cs typeface="Arial" panose="020B0604020202020204" pitchFamily="34" charset="0"/>
              </a:rPr>
              <a:t>Każde dziecko może zabrać domek do domu i powiesić w swoim ogródku/balkonie. </a:t>
            </a:r>
          </a:p>
          <a:p>
            <a:pPr marR="0" algn="l" rtl="0">
              <a:lnSpc>
                <a:spcPct val="100000"/>
              </a:lnSpc>
            </a:pPr>
            <a:r>
              <a:rPr lang="pl-PL" sz="2000" baseline="30000" dirty="0">
                <a:latin typeface="Arial" panose="020B0604020202020204" pitchFamily="34" charset="0"/>
                <a:cs typeface="Arial" panose="020B0604020202020204" pitchFamily="34" charset="0"/>
              </a:rPr>
              <a:t>                       </a:t>
            </a:r>
          </a:p>
        </p:txBody>
      </p:sp>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FA941017-F8CB-60BD-6BE7-0542D7BDEAF7}"/>
              </a:ext>
            </a:extLst>
          </p:cNvPr>
          <p:cNvPicPr>
            <a:picLocks noChangeAspect="1"/>
          </p:cNvPicPr>
          <p:nvPr/>
        </p:nvPicPr>
        <p:blipFill>
          <a:blip r:embed="rId3">
            <a:extLst>
              <a:ext uri="{28A0092B-C50C-407E-A947-70E740481C1C}">
                <a14:useLocalDpi xmlns:a14="http://schemas.microsoft.com/office/drawing/2010/main" val="0"/>
              </a:ext>
            </a:extLst>
          </a:blip>
          <a:srcRect l="17017" r="17017"/>
          <a:stretch/>
        </p:blipFill>
        <p:spPr>
          <a:xfrm>
            <a:off x="7514123" y="562571"/>
            <a:ext cx="4553456" cy="4586457"/>
          </a:xfrm>
          <a:prstGeom prst="ellipse">
            <a:avLst/>
          </a:prstGeom>
        </p:spPr>
      </p:pic>
      <p:sp>
        <p:nvSpPr>
          <p:cNvPr id="8" name="pole tekstowe 7">
            <a:extLst>
              <a:ext uri="{FF2B5EF4-FFF2-40B4-BE49-F238E27FC236}">
                <a16:creationId xmlns:a16="http://schemas.microsoft.com/office/drawing/2014/main" id="{42685EAC-49E1-F2AE-702C-22AF2B5A462A}"/>
              </a:ext>
            </a:extLst>
          </p:cNvPr>
          <p:cNvSpPr txBox="1"/>
          <p:nvPr/>
        </p:nvSpPr>
        <p:spPr>
          <a:xfrm>
            <a:off x="2708210" y="3458938"/>
            <a:ext cx="6853334" cy="646331"/>
          </a:xfrm>
          <a:prstGeom prst="rect">
            <a:avLst/>
          </a:prstGeom>
          <a:noFill/>
        </p:spPr>
        <p:txBody>
          <a:bodyPr wrap="square">
            <a:spAutoFit/>
          </a:bodyPr>
          <a:lstStyle/>
          <a:p>
            <a:endParaRPr lang="pl-PL" dirty="0"/>
          </a:p>
          <a:p>
            <a:r>
              <a:rPr lang="pl-PL" dirty="0"/>
              <a:t> </a:t>
            </a:r>
          </a:p>
        </p:txBody>
      </p:sp>
      <p:sp>
        <p:nvSpPr>
          <p:cNvPr id="16" name="Owal 15">
            <a:extLst>
              <a:ext uri="{FF2B5EF4-FFF2-40B4-BE49-F238E27FC236}">
                <a16:creationId xmlns:a16="http://schemas.microsoft.com/office/drawing/2014/main" id="{A684F162-830B-9D1F-AF8E-08F6ED091363}"/>
              </a:ext>
            </a:extLst>
          </p:cNvPr>
          <p:cNvSpPr/>
          <p:nvPr/>
        </p:nvSpPr>
        <p:spPr>
          <a:xfrm rot="2189116">
            <a:off x="671268" y="4841691"/>
            <a:ext cx="1844867" cy="1844867"/>
          </a:xfrm>
          <a:prstGeom prst="ellipse">
            <a:avLst/>
          </a:prstGeom>
          <a:solidFill>
            <a:schemeClr val="bg1"/>
          </a:solidFill>
          <a:ln w="50800">
            <a:gradFill>
              <a:gsLst>
                <a:gs pos="0">
                  <a:srgbClr val="F15B28"/>
                </a:gs>
                <a:gs pos="26000">
                  <a:srgbClr val="BF1D2E"/>
                </a:gs>
                <a:gs pos="62000">
                  <a:srgbClr val="652C90"/>
                </a:gs>
                <a:gs pos="100000">
                  <a:srgbClr val="3AB54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2" name="Obraz 21">
            <a:extLst>
              <a:ext uri="{FF2B5EF4-FFF2-40B4-BE49-F238E27FC236}">
                <a16:creationId xmlns:a16="http://schemas.microsoft.com/office/drawing/2014/main" id="{8875419F-39BE-D4C8-BD56-C6F9783C8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29" y="5093335"/>
            <a:ext cx="1303346" cy="1064577"/>
          </a:xfrm>
          <a:prstGeom prst="rect">
            <a:avLst/>
          </a:prstGeom>
        </p:spPr>
      </p:pic>
    </p:spTree>
    <p:extLst>
      <p:ext uri="{BB962C8B-B14F-4D97-AF65-F5344CB8AC3E}">
        <p14:creationId xmlns:p14="http://schemas.microsoft.com/office/powerpoint/2010/main" val="1162736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F15B28"/>
                </a:solidFill>
                <a:latin typeface="Arial Nova" panose="020B0804020202020204" pitchFamily="34" charset="0"/>
              </a:rPr>
              <a:t>WARSZTATY PLASTYCZNE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53444" y="1357599"/>
            <a:ext cx="6201715" cy="4885513"/>
          </a:xfrm>
        </p:spPr>
        <p:txBody>
          <a:bodyPr>
            <a:noAutofit/>
          </a:bodyPr>
          <a:lstStyle/>
          <a:p>
            <a:pPr marR="0" algn="l" rtl="0">
              <a:lnSpc>
                <a:spcPct val="100000"/>
              </a:lnSpc>
            </a:pPr>
            <a:r>
              <a:rPr lang="pl-PL" sz="3200" b="1" baseline="30000" dirty="0">
                <a:solidFill>
                  <a:srgbClr val="652C90"/>
                </a:solidFill>
                <a:latin typeface="Arial" panose="020B0604020202020204" pitchFamily="34" charset="0"/>
              </a:rPr>
              <a:t>WARSZTATY ZWIĄZANE Z PSZCZOŁAMI I WIOSNĄ </a:t>
            </a:r>
          </a:p>
          <a:p>
            <a:pPr marR="0" algn="l" rtl="0">
              <a:lnSpc>
                <a:spcPct val="100000"/>
              </a:lnSpc>
            </a:pPr>
            <a:br>
              <a:rPr lang="pl-PL" sz="3200" b="1" baseline="30000" dirty="0">
                <a:solidFill>
                  <a:srgbClr val="652C90"/>
                </a:solidFill>
                <a:latin typeface="Arial" panose="020B0604020202020204" pitchFamily="34" charset="0"/>
              </a:rPr>
            </a:br>
            <a:r>
              <a:rPr lang="pl-PL" sz="3200" b="1" baseline="30000" dirty="0">
                <a:solidFill>
                  <a:srgbClr val="652C90"/>
                </a:solidFill>
                <a:latin typeface="Arial" panose="020B0604020202020204" pitchFamily="34" charset="0"/>
              </a:rPr>
              <a:t>"Świeca z węzy pszczelej"</a:t>
            </a:r>
            <a:endParaRPr lang="pl-PL" sz="3200" b="1" i="0" u="none" strike="noStrike" baseline="30000" dirty="0">
              <a:solidFill>
                <a:srgbClr val="652C90"/>
              </a:solidFill>
              <a:latin typeface="Arial" panose="020B0604020202020204" pitchFamily="34" charset="0"/>
            </a:endParaRPr>
          </a:p>
          <a:p>
            <a:pPr marR="0" algn="l" rtl="0">
              <a:lnSpc>
                <a:spcPct val="100000"/>
              </a:lnSpc>
            </a:pPr>
            <a:r>
              <a:rPr lang="pl-PL" sz="2000" baseline="30000" dirty="0">
                <a:latin typeface="Arial" panose="020B0604020202020204" pitchFamily="34" charset="0"/>
                <a:cs typeface="Arial" panose="020B0604020202020204" pitchFamily="34" charset="0"/>
              </a:rPr>
              <a:t>Zapraszamy na warsztaty podczas, których każde z dzieci wykona 1 naturalną świecę z węzy pszczelej.</a:t>
            </a:r>
          </a:p>
          <a:p>
            <a:pPr marR="0" algn="l" rtl="0">
              <a:lnSpc>
                <a:spcPct val="100000"/>
              </a:lnSpc>
            </a:pPr>
            <a:r>
              <a:rPr lang="pl-PL" sz="2000" baseline="30000" dirty="0">
                <a:latin typeface="Arial" panose="020B0604020202020204" pitchFamily="34" charset="0"/>
                <a:cs typeface="Arial" panose="020B0604020202020204" pitchFamily="34" charset="0"/>
              </a:rPr>
              <a:t>Następnie zapakujemy ją do woreczka, które dzieci same ozdobią. </a:t>
            </a:r>
          </a:p>
          <a:p>
            <a:pPr marR="0" algn="l" rtl="0">
              <a:lnSpc>
                <a:spcPct val="100000"/>
              </a:lnSpc>
            </a:pPr>
            <a:endParaRPr lang="pl-PL" sz="2000" baseline="30000" dirty="0">
              <a:latin typeface="Arial" panose="020B0604020202020204" pitchFamily="34" charset="0"/>
              <a:cs typeface="Arial" panose="020B0604020202020204" pitchFamily="34" charset="0"/>
            </a:endParaRPr>
          </a:p>
        </p:txBody>
      </p:sp>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FA941017-F8CB-60BD-6BE7-0542D7BDEAF7}"/>
              </a:ext>
            </a:extLst>
          </p:cNvPr>
          <p:cNvPicPr>
            <a:picLocks noChangeAspect="1"/>
          </p:cNvPicPr>
          <p:nvPr/>
        </p:nvPicPr>
        <p:blipFill>
          <a:blip r:embed="rId3">
            <a:extLst>
              <a:ext uri="{28A0092B-C50C-407E-A947-70E740481C1C}">
                <a14:useLocalDpi xmlns:a14="http://schemas.microsoft.com/office/drawing/2010/main" val="0"/>
              </a:ext>
            </a:extLst>
          </a:blip>
          <a:srcRect l="360" r="360"/>
          <a:stretch/>
        </p:blipFill>
        <p:spPr>
          <a:xfrm>
            <a:off x="7514123" y="562571"/>
            <a:ext cx="4553456" cy="4586457"/>
          </a:xfrm>
          <a:prstGeom prst="ellipse">
            <a:avLst/>
          </a:prstGeom>
        </p:spPr>
      </p:pic>
      <p:sp>
        <p:nvSpPr>
          <p:cNvPr id="8" name="pole tekstowe 7">
            <a:extLst>
              <a:ext uri="{FF2B5EF4-FFF2-40B4-BE49-F238E27FC236}">
                <a16:creationId xmlns:a16="http://schemas.microsoft.com/office/drawing/2014/main" id="{42685EAC-49E1-F2AE-702C-22AF2B5A462A}"/>
              </a:ext>
            </a:extLst>
          </p:cNvPr>
          <p:cNvSpPr txBox="1"/>
          <p:nvPr/>
        </p:nvSpPr>
        <p:spPr>
          <a:xfrm>
            <a:off x="2708210" y="3458938"/>
            <a:ext cx="6853334" cy="646331"/>
          </a:xfrm>
          <a:prstGeom prst="rect">
            <a:avLst/>
          </a:prstGeom>
          <a:noFill/>
        </p:spPr>
        <p:txBody>
          <a:bodyPr wrap="square">
            <a:spAutoFit/>
          </a:bodyPr>
          <a:lstStyle/>
          <a:p>
            <a:endParaRPr lang="pl-PL" dirty="0"/>
          </a:p>
          <a:p>
            <a:r>
              <a:rPr lang="pl-PL" dirty="0"/>
              <a:t> </a:t>
            </a:r>
          </a:p>
        </p:txBody>
      </p:sp>
      <p:sp>
        <p:nvSpPr>
          <p:cNvPr id="16" name="Owal 15">
            <a:extLst>
              <a:ext uri="{FF2B5EF4-FFF2-40B4-BE49-F238E27FC236}">
                <a16:creationId xmlns:a16="http://schemas.microsoft.com/office/drawing/2014/main" id="{A684F162-830B-9D1F-AF8E-08F6ED091363}"/>
              </a:ext>
            </a:extLst>
          </p:cNvPr>
          <p:cNvSpPr/>
          <p:nvPr/>
        </p:nvSpPr>
        <p:spPr>
          <a:xfrm rot="2189116">
            <a:off x="671268" y="4841691"/>
            <a:ext cx="1844867" cy="1844867"/>
          </a:xfrm>
          <a:prstGeom prst="ellipse">
            <a:avLst/>
          </a:prstGeom>
          <a:solidFill>
            <a:schemeClr val="bg1"/>
          </a:solidFill>
          <a:ln w="50800">
            <a:gradFill>
              <a:gsLst>
                <a:gs pos="0">
                  <a:srgbClr val="F15B28"/>
                </a:gs>
                <a:gs pos="26000">
                  <a:srgbClr val="BF1D2E"/>
                </a:gs>
                <a:gs pos="62000">
                  <a:srgbClr val="652C90"/>
                </a:gs>
                <a:gs pos="100000">
                  <a:srgbClr val="3AB54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2" name="Obraz 21">
            <a:extLst>
              <a:ext uri="{FF2B5EF4-FFF2-40B4-BE49-F238E27FC236}">
                <a16:creationId xmlns:a16="http://schemas.microsoft.com/office/drawing/2014/main" id="{8875419F-39BE-D4C8-BD56-C6F9783C8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29" y="5093335"/>
            <a:ext cx="1303346" cy="1064577"/>
          </a:xfrm>
          <a:prstGeom prst="rect">
            <a:avLst/>
          </a:prstGeom>
        </p:spPr>
      </p:pic>
    </p:spTree>
    <p:extLst>
      <p:ext uri="{BB962C8B-B14F-4D97-AF65-F5344CB8AC3E}">
        <p14:creationId xmlns:p14="http://schemas.microsoft.com/office/powerpoint/2010/main" val="3469880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40018" y="1441576"/>
            <a:ext cx="4855982" cy="5798353"/>
          </a:xfrm>
        </p:spPr>
        <p:txBody>
          <a:bodyPr>
            <a:noAutofit/>
          </a:bodyPr>
          <a:lstStyle/>
          <a:p>
            <a:pPr marR="0" algn="l" rtl="0">
              <a:lnSpc>
                <a:spcPct val="100000"/>
              </a:lnSpc>
            </a:pPr>
            <a:r>
              <a:rPr lang="pl-PL" sz="3200" b="1" i="0" u="none" strike="noStrike" baseline="30000" dirty="0">
                <a:solidFill>
                  <a:srgbClr val="652C90"/>
                </a:solidFill>
                <a:latin typeface="Arial" panose="020B0604020202020204" pitchFamily="34" charset="0"/>
              </a:rPr>
              <a:t>WARSZTAT</a:t>
            </a:r>
            <a:r>
              <a:rPr lang="pl-PL" sz="3200" b="1" baseline="30000" dirty="0">
                <a:solidFill>
                  <a:srgbClr val="652C90"/>
                </a:solidFill>
                <a:latin typeface="Arial" panose="020B0604020202020204" pitchFamily="34" charset="0"/>
              </a:rPr>
              <a:t>Y MYDEŁEK NATURALNYCH</a:t>
            </a:r>
            <a:endParaRPr lang="pl-PL" sz="3200" b="1" i="0" u="none" strike="noStrike" baseline="30000" dirty="0">
              <a:solidFill>
                <a:srgbClr val="652C90"/>
              </a:solidFill>
              <a:latin typeface="Arial" panose="020B0604020202020204" pitchFamily="34" charset="0"/>
            </a:endParaRPr>
          </a:p>
          <a:p>
            <a:pPr marR="0" algn="l" rtl="0">
              <a:lnSpc>
                <a:spcPct val="100000"/>
              </a:lnSpc>
            </a:pPr>
            <a:endParaRPr lang="pl-PL" sz="1600" i="0" u="none" strike="noStrike" baseline="30000" dirty="0">
              <a:latin typeface="Arial" panose="020B0604020202020204" pitchFamily="34" charset="0"/>
            </a:endParaRPr>
          </a:p>
          <a:p>
            <a:pPr marR="0" algn="l" rtl="0">
              <a:lnSpc>
                <a:spcPct val="100000"/>
              </a:lnSpc>
            </a:pPr>
            <a:r>
              <a:rPr lang="pl-PL" sz="1600" i="0" u="none" strike="noStrike" baseline="30000" dirty="0">
                <a:latin typeface="Arial" panose="020B0604020202020204" pitchFamily="34" charset="0"/>
              </a:rPr>
              <a:t>Aby umilić sobie kąpiel, na warsztatach każdy z uczestników wykona dwa kolorowe</a:t>
            </a:r>
          </a:p>
          <a:p>
            <a:pPr marR="0" algn="l" rtl="0">
              <a:lnSpc>
                <a:spcPct val="100000"/>
              </a:lnSpc>
            </a:pPr>
            <a:r>
              <a:rPr lang="pl-PL" sz="1600" i="0" u="none" strike="noStrike" baseline="30000" dirty="0">
                <a:latin typeface="Arial" panose="020B0604020202020204" pitchFamily="34" charset="0"/>
              </a:rPr>
              <a:t>mydełka glicerynowe. Za pomocą barwników, aromatów oraz płatków kwiatów</a:t>
            </a:r>
          </a:p>
          <a:p>
            <a:pPr algn="l">
              <a:lnSpc>
                <a:spcPct val="100000"/>
              </a:lnSpc>
            </a:pPr>
            <a:r>
              <a:rPr lang="pl-PL" sz="1600" i="0" u="none" strike="noStrike" baseline="30000" dirty="0">
                <a:latin typeface="Arial" panose="020B0604020202020204" pitchFamily="34" charset="0"/>
              </a:rPr>
              <a:t>sprawimy, aby każde z mydełek było jedyne w swoim rodzaju! Na końcu pracy, każdy zapakuje swoje mydełka w kartonowe pudełeczko, które wcześniej zostanie </a:t>
            </a:r>
            <a:r>
              <a:rPr lang="pl-PL" sz="1600" baseline="30000" dirty="0">
                <a:latin typeface="Arial" panose="020B0604020202020204" pitchFamily="34" charset="0"/>
              </a:rPr>
              <a:t>przez uczestnika ozdobione </a:t>
            </a:r>
            <a:r>
              <a:rPr lang="pl-PL" sz="1600" i="0" u="none" strike="noStrike" baseline="30000" dirty="0">
                <a:latin typeface="Arial" panose="020B0604020202020204" pitchFamily="34" charset="0"/>
              </a:rPr>
              <a:t>. Na stanowisku będzie 2 animatorów.</a:t>
            </a:r>
          </a:p>
          <a:p>
            <a:pPr marL="285750" marR="0" indent="-285750" algn="l" rtl="0">
              <a:lnSpc>
                <a:spcPct val="100000"/>
              </a:lnSpc>
              <a:buFontTx/>
              <a:buChar char="-"/>
            </a:pPr>
            <a:endParaRPr lang="pl-PL" sz="1400" i="0" u="none" strike="noStrike" baseline="30000" dirty="0">
              <a:latin typeface="Arial" panose="020B0604020202020204" pitchFamily="34" charset="0"/>
            </a:endParaRPr>
          </a:p>
          <a:p>
            <a:pPr marR="0" algn="l" rtl="0">
              <a:lnSpc>
                <a:spcPct val="100000"/>
              </a:lnSpc>
            </a:pPr>
            <a:endParaRPr lang="pl-PL" sz="1800" i="0" u="none" strike="noStrike" baseline="30000" dirty="0">
              <a:latin typeface="Arial" panose="020B0604020202020204" pitchFamily="34" charset="0"/>
            </a:endParaRPr>
          </a:p>
          <a:p>
            <a:pPr marR="0" algn="l" rtl="0">
              <a:lnSpc>
                <a:spcPct val="100000"/>
              </a:lnSpc>
            </a:pPr>
            <a:endParaRPr lang="pl-PL" sz="1800" baseline="30000" dirty="0">
              <a:latin typeface="Arial" panose="020B0604020202020204" pitchFamily="34" charset="0"/>
            </a:endParaRPr>
          </a:p>
        </p:txBody>
      </p:sp>
      <p:pic>
        <p:nvPicPr>
          <p:cNvPr id="24" name="Obraz 23">
            <a:extLst>
              <a:ext uri="{FF2B5EF4-FFF2-40B4-BE49-F238E27FC236}">
                <a16:creationId xmlns:a16="http://schemas.microsoft.com/office/drawing/2014/main" id="{E6864588-B577-1137-DCAE-049A2A9E405A}"/>
              </a:ext>
            </a:extLst>
          </p:cNvPr>
          <p:cNvPicPr>
            <a:picLocks noChangeAspect="1"/>
          </p:cNvPicPr>
          <p:nvPr/>
        </p:nvPicPr>
        <p:blipFill>
          <a:blip r:embed="rId3">
            <a:extLst>
              <a:ext uri="{28A0092B-C50C-407E-A947-70E740481C1C}">
                <a14:useLocalDpi xmlns:a14="http://schemas.microsoft.com/office/drawing/2010/main" val="0"/>
              </a:ext>
            </a:extLst>
          </a:blip>
          <a:srcRect l="16248" r="16248"/>
          <a:stretch/>
        </p:blipFill>
        <p:spPr>
          <a:xfrm>
            <a:off x="8904574" y="2699090"/>
            <a:ext cx="4105192" cy="4044361"/>
          </a:xfrm>
          <a:prstGeom prst="ellipse">
            <a:avLst/>
          </a:prstGeom>
          <a:ln w="44450">
            <a:solidFill>
              <a:schemeClr val="bg1"/>
            </a:solidFill>
          </a:ln>
        </p:spPr>
      </p:pic>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94743882-CEF8-30B7-C603-469AFE9CA2B0}"/>
              </a:ext>
            </a:extLst>
          </p:cNvPr>
          <p:cNvPicPr>
            <a:picLocks noChangeAspect="1"/>
          </p:cNvPicPr>
          <p:nvPr/>
        </p:nvPicPr>
        <p:blipFill>
          <a:blip r:embed="rId5">
            <a:extLst>
              <a:ext uri="{28A0092B-C50C-407E-A947-70E740481C1C}">
                <a14:useLocalDpi xmlns:a14="http://schemas.microsoft.com/office/drawing/2010/main" val="0"/>
              </a:ext>
            </a:extLst>
          </a:blip>
          <a:srcRect t="6779" b="6779"/>
          <a:stretch/>
        </p:blipFill>
        <p:spPr>
          <a:xfrm>
            <a:off x="6541973" y="-494033"/>
            <a:ext cx="4105192" cy="4044361"/>
          </a:xfrm>
          <a:prstGeom prst="ellipse">
            <a:avLst/>
          </a:prstGeom>
          <a:ln w="44450">
            <a:solidFill>
              <a:schemeClr val="bg1"/>
            </a:solidFill>
          </a:ln>
        </p:spPr>
      </p:pic>
      <p:pic>
        <p:nvPicPr>
          <p:cNvPr id="5" name="Obraz 4">
            <a:extLst>
              <a:ext uri="{FF2B5EF4-FFF2-40B4-BE49-F238E27FC236}">
                <a16:creationId xmlns:a16="http://schemas.microsoft.com/office/drawing/2014/main" id="{B2533D5B-9F39-65F5-AC1F-C80EE5FD6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2233610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40018" y="1441576"/>
            <a:ext cx="5067476" cy="5798353"/>
          </a:xfrm>
        </p:spPr>
        <p:txBody>
          <a:bodyPr>
            <a:noAutofit/>
          </a:bodyPr>
          <a:lstStyle/>
          <a:p>
            <a:pPr marR="0" algn="l" rtl="0">
              <a:lnSpc>
                <a:spcPct val="100000"/>
              </a:lnSpc>
            </a:pPr>
            <a:r>
              <a:rPr lang="pl-PL" sz="3200" b="1" i="0" u="none" strike="noStrike" baseline="30000" dirty="0">
                <a:solidFill>
                  <a:srgbClr val="652C90"/>
                </a:solidFill>
                <a:latin typeface="Arial" panose="020B0604020202020204" pitchFamily="34" charset="0"/>
              </a:rPr>
              <a:t>WARSZTAT</a:t>
            </a:r>
            <a:r>
              <a:rPr lang="pl-PL" sz="3200" b="1" baseline="30000" dirty="0">
                <a:solidFill>
                  <a:srgbClr val="652C90"/>
                </a:solidFill>
                <a:latin typeface="Arial" panose="020B0604020202020204" pitchFamily="34" charset="0"/>
              </a:rPr>
              <a:t>Y SOLI DO KĄPIELI</a:t>
            </a:r>
            <a:endParaRPr lang="pl-PL" sz="3200" b="1" i="0" u="none" strike="noStrike" baseline="30000" dirty="0">
              <a:solidFill>
                <a:srgbClr val="652C90"/>
              </a:solidFill>
              <a:latin typeface="Arial" panose="020B0604020202020204" pitchFamily="34" charset="0"/>
            </a:endParaRPr>
          </a:p>
          <a:p>
            <a:pPr marR="0" algn="l" rtl="0">
              <a:lnSpc>
                <a:spcPct val="100000"/>
              </a:lnSpc>
            </a:pPr>
            <a:r>
              <a:rPr lang="pl-PL" sz="1600" i="0" u="none" strike="noStrike" baseline="30000" dirty="0">
                <a:latin typeface="Arial" panose="020B0604020202020204" pitchFamily="34" charset="0"/>
              </a:rPr>
              <a:t>Na warsztatach każdy z uczestników wykona jeden słoiczek soli, które sprawią, że każda kąpiel stanie się odprężająca. Pobawimy się zapachami, kolorami, oraz</a:t>
            </a:r>
            <a:r>
              <a:rPr lang="pl-PL" sz="1600" baseline="30000" dirty="0">
                <a:latin typeface="Arial" panose="020B0604020202020204" pitchFamily="34" charset="0"/>
              </a:rPr>
              <a:t> </a:t>
            </a:r>
            <a:r>
              <a:rPr lang="pl-PL" sz="1600" i="0" u="none" strike="noStrike" baseline="30000" dirty="0">
                <a:latin typeface="Arial" panose="020B0604020202020204" pitchFamily="34" charset="0"/>
              </a:rPr>
              <a:t>płatkami kwiatów. Kolorowe warstwy soli układać będziemy w szklanym słoiku o pojemności 200ml. </a:t>
            </a:r>
            <a:endParaRPr lang="pl-PL" sz="1600" baseline="30000" dirty="0">
              <a:latin typeface="Arial" panose="020B0604020202020204" pitchFamily="34" charset="0"/>
            </a:endParaRPr>
          </a:p>
          <a:p>
            <a:pPr marR="0" algn="l" rtl="0">
              <a:lnSpc>
                <a:spcPct val="100000"/>
              </a:lnSpc>
            </a:pPr>
            <a:endParaRPr lang="pl-PL" sz="1400" i="0" u="none" strike="noStrike" baseline="30000" dirty="0">
              <a:latin typeface="Arial" panose="020B0604020202020204" pitchFamily="34" charset="0"/>
            </a:endParaRPr>
          </a:p>
          <a:p>
            <a:pPr marR="0" algn="l" rtl="0">
              <a:lnSpc>
                <a:spcPct val="100000"/>
              </a:lnSpc>
            </a:pPr>
            <a:endParaRPr lang="pl-PL" sz="1800" i="0" u="none" strike="noStrike" baseline="30000" dirty="0">
              <a:latin typeface="Arial" panose="020B0604020202020204" pitchFamily="34" charset="0"/>
            </a:endParaRPr>
          </a:p>
          <a:p>
            <a:pPr marR="0" algn="l" rtl="0">
              <a:lnSpc>
                <a:spcPct val="100000"/>
              </a:lnSpc>
            </a:pPr>
            <a:endParaRPr lang="pl-PL" sz="1800" baseline="30000" dirty="0">
              <a:latin typeface="Arial" panose="020B0604020202020204" pitchFamily="34" charset="0"/>
            </a:endParaRPr>
          </a:p>
        </p:txBody>
      </p:sp>
      <p:pic>
        <p:nvPicPr>
          <p:cNvPr id="24" name="Obraz 23">
            <a:extLst>
              <a:ext uri="{FF2B5EF4-FFF2-40B4-BE49-F238E27FC236}">
                <a16:creationId xmlns:a16="http://schemas.microsoft.com/office/drawing/2014/main" id="{E6864588-B577-1137-DCAE-049A2A9E405A}"/>
              </a:ext>
            </a:extLst>
          </p:cNvPr>
          <p:cNvPicPr>
            <a:picLocks noChangeAspect="1"/>
          </p:cNvPicPr>
          <p:nvPr/>
        </p:nvPicPr>
        <p:blipFill rotWithShape="1">
          <a:blip r:embed="rId3">
            <a:extLst>
              <a:ext uri="{28A0092B-C50C-407E-A947-70E740481C1C}">
                <a14:useLocalDpi xmlns:a14="http://schemas.microsoft.com/office/drawing/2010/main" val="0"/>
              </a:ext>
            </a:extLst>
          </a:blip>
          <a:srcRect l="4126" t="24141" r="-4126" b="2089"/>
          <a:stretch/>
        </p:blipFill>
        <p:spPr>
          <a:xfrm>
            <a:off x="8904574" y="2699090"/>
            <a:ext cx="4105192" cy="4044361"/>
          </a:xfrm>
          <a:prstGeom prst="ellipse">
            <a:avLst/>
          </a:prstGeom>
          <a:ln w="44450">
            <a:solidFill>
              <a:schemeClr val="bg1"/>
            </a:solidFill>
          </a:ln>
        </p:spPr>
      </p:pic>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94743882-CEF8-30B7-C603-469AFE9CA2B0}"/>
              </a:ext>
            </a:extLst>
          </p:cNvPr>
          <p:cNvPicPr>
            <a:picLocks noChangeAspect="1"/>
          </p:cNvPicPr>
          <p:nvPr/>
        </p:nvPicPr>
        <p:blipFill rotWithShape="1">
          <a:blip r:embed="rId5">
            <a:extLst>
              <a:ext uri="{28A0092B-C50C-407E-A947-70E740481C1C}">
                <a14:useLocalDpi xmlns:a14="http://schemas.microsoft.com/office/drawing/2010/main" val="0"/>
              </a:ext>
            </a:extLst>
          </a:blip>
          <a:srcRect l="27370" t="-14757" r="5935" b="7945"/>
          <a:stretch/>
        </p:blipFill>
        <p:spPr>
          <a:xfrm>
            <a:off x="7221894" y="-494033"/>
            <a:ext cx="3425270" cy="3657111"/>
          </a:xfrm>
          <a:prstGeom prst="ellipse">
            <a:avLst/>
          </a:prstGeom>
          <a:ln w="44450">
            <a:solidFill>
              <a:schemeClr val="bg1"/>
            </a:solidFill>
          </a:ln>
        </p:spPr>
      </p:pic>
      <p:pic>
        <p:nvPicPr>
          <p:cNvPr id="5" name="Obraz 4">
            <a:extLst>
              <a:ext uri="{FF2B5EF4-FFF2-40B4-BE49-F238E27FC236}">
                <a16:creationId xmlns:a16="http://schemas.microsoft.com/office/drawing/2014/main" id="{B2533D5B-9F39-65F5-AC1F-C80EE5FD6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1859672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40018" y="1441576"/>
            <a:ext cx="4855982" cy="3607385"/>
          </a:xfrm>
        </p:spPr>
        <p:txBody>
          <a:bodyPr>
            <a:noAutofit/>
          </a:bodyPr>
          <a:lstStyle/>
          <a:p>
            <a:pPr marR="0" algn="l" rtl="0">
              <a:lnSpc>
                <a:spcPct val="100000"/>
              </a:lnSpc>
            </a:pPr>
            <a:r>
              <a:rPr lang="pl-PL" sz="3200" b="1" i="0" u="none" strike="noStrike" baseline="30000" dirty="0">
                <a:solidFill>
                  <a:srgbClr val="652C90"/>
                </a:solidFill>
                <a:latin typeface="Arial" panose="020B0604020202020204" pitchFamily="34" charset="0"/>
              </a:rPr>
              <a:t>WARSZTAT</a:t>
            </a:r>
            <a:r>
              <a:rPr lang="pl-PL" sz="3200" b="1" baseline="30000" dirty="0">
                <a:solidFill>
                  <a:srgbClr val="652C90"/>
                </a:solidFill>
                <a:latin typeface="Arial" panose="020B0604020202020204" pitchFamily="34" charset="0"/>
              </a:rPr>
              <a:t>Y TWORZENIA TOREB BAWEŁNIANYCH</a:t>
            </a:r>
            <a:endParaRPr lang="pl-PL" sz="3200" b="1" i="0" u="none" strike="noStrike" baseline="30000" dirty="0">
              <a:solidFill>
                <a:srgbClr val="652C90"/>
              </a:solidFill>
              <a:latin typeface="Arial" panose="020B0604020202020204" pitchFamily="34" charset="0"/>
            </a:endParaRPr>
          </a:p>
          <a:p>
            <a:pPr marR="0" algn="l" rtl="0">
              <a:lnSpc>
                <a:spcPct val="100000"/>
              </a:lnSpc>
            </a:pPr>
            <a:r>
              <a:rPr lang="pl-PL" sz="1600" i="0" u="none" strike="noStrike" baseline="30000" dirty="0">
                <a:latin typeface="Arial" panose="020B0604020202020204" pitchFamily="34" charset="0"/>
              </a:rPr>
              <a:t>Warto być wyjątkowym!</a:t>
            </a:r>
          </a:p>
          <a:p>
            <a:pPr marR="0" algn="l" rtl="0">
              <a:lnSpc>
                <a:spcPct val="100000"/>
              </a:lnSpc>
            </a:pPr>
            <a:r>
              <a:rPr lang="pl-PL" sz="1600" i="0" u="none" strike="noStrike" baseline="30000" dirty="0">
                <a:latin typeface="Arial" panose="020B0604020202020204" pitchFamily="34" charset="0"/>
              </a:rPr>
              <a:t>Dlatego na tych warsztatach oferujemy pomoc w wykonaniu własnego niepowtarzalnej</a:t>
            </a:r>
          </a:p>
          <a:p>
            <a:pPr marR="0" algn="l" rtl="0">
              <a:lnSpc>
                <a:spcPct val="100000"/>
              </a:lnSpc>
            </a:pPr>
            <a:r>
              <a:rPr lang="pl-PL" sz="1600" i="0" u="none" strike="noStrike" baseline="30000" dirty="0">
                <a:latin typeface="Arial" panose="020B0604020202020204" pitchFamily="34" charset="0"/>
              </a:rPr>
              <a:t>Torby na zakupy. Za pomocą szablonów, farb, gąbeczek oraz kolorowych wstążek stworzymy coś niepowtarzalnego! Na pewno nikt nie będzie miał takiego samego worka jak ty, bo możesz namalować na nim wszystko co tylko chcesz.  Na stanowisku będzie 1 animator.</a:t>
            </a:r>
          </a:p>
          <a:p>
            <a:pPr marR="0" algn="l" rtl="0">
              <a:lnSpc>
                <a:spcPct val="100000"/>
              </a:lnSpc>
            </a:pPr>
            <a:r>
              <a:rPr lang="pl-PL" sz="1600" i="0" u="none" strike="noStrike" baseline="30000" dirty="0">
                <a:latin typeface="Arial" panose="020B0604020202020204" pitchFamily="34" charset="0"/>
              </a:rPr>
              <a:t>Z uwagi na wykorzystanie farb, w trakcie warsztatów zapewniamy jednorazowe fartuszki.</a:t>
            </a:r>
          </a:p>
          <a:p>
            <a:pPr marL="285750" marR="0" indent="-285750" algn="l" rtl="0">
              <a:lnSpc>
                <a:spcPct val="100000"/>
              </a:lnSpc>
              <a:buFontTx/>
              <a:buChar char="-"/>
            </a:pPr>
            <a:endParaRPr lang="pl-PL" sz="1400" i="0" u="none" strike="noStrike" baseline="30000" dirty="0">
              <a:latin typeface="Arial" panose="020B0604020202020204" pitchFamily="34" charset="0"/>
            </a:endParaRPr>
          </a:p>
          <a:p>
            <a:pPr marR="0" algn="l" rtl="0">
              <a:lnSpc>
                <a:spcPct val="100000"/>
              </a:lnSpc>
            </a:pPr>
            <a:endParaRPr lang="pl-PL" sz="1800" i="0" u="none" strike="noStrike" baseline="30000" dirty="0">
              <a:latin typeface="Arial" panose="020B0604020202020204" pitchFamily="34" charset="0"/>
            </a:endParaRPr>
          </a:p>
        </p:txBody>
      </p:sp>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94743882-CEF8-30B7-C603-469AFE9CA2B0}"/>
              </a:ext>
            </a:extLst>
          </p:cNvPr>
          <p:cNvPicPr>
            <a:picLocks noChangeAspect="1"/>
          </p:cNvPicPr>
          <p:nvPr/>
        </p:nvPicPr>
        <p:blipFill>
          <a:blip r:embed="rId4">
            <a:extLst>
              <a:ext uri="{28A0092B-C50C-407E-A947-70E740481C1C}">
                <a14:useLocalDpi xmlns:a14="http://schemas.microsoft.com/office/drawing/2010/main" val="0"/>
              </a:ext>
            </a:extLst>
          </a:blip>
          <a:srcRect t="10775" b="10775"/>
          <a:stretch/>
        </p:blipFill>
        <p:spPr>
          <a:xfrm>
            <a:off x="6541973" y="-494033"/>
            <a:ext cx="4105192" cy="4044361"/>
          </a:xfrm>
          <a:prstGeom prst="ellipse">
            <a:avLst/>
          </a:prstGeom>
          <a:ln w="44450">
            <a:solidFill>
              <a:schemeClr val="bg1"/>
            </a:solidFill>
          </a:ln>
        </p:spPr>
      </p:pic>
      <p:pic>
        <p:nvPicPr>
          <p:cNvPr id="5" name="Obraz 4">
            <a:extLst>
              <a:ext uri="{FF2B5EF4-FFF2-40B4-BE49-F238E27FC236}">
                <a16:creationId xmlns:a16="http://schemas.microsoft.com/office/drawing/2014/main" id="{B2533D5B-9F39-65F5-AC1F-C80EE5FD6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pic>
        <p:nvPicPr>
          <p:cNvPr id="6" name="Obraz 5">
            <a:extLst>
              <a:ext uri="{FF2B5EF4-FFF2-40B4-BE49-F238E27FC236}">
                <a16:creationId xmlns:a16="http://schemas.microsoft.com/office/drawing/2014/main" id="{BF5CDC3A-E51F-678F-DB91-8189154DF445}"/>
              </a:ext>
            </a:extLst>
          </p:cNvPr>
          <p:cNvPicPr>
            <a:picLocks noChangeAspect="1"/>
          </p:cNvPicPr>
          <p:nvPr/>
        </p:nvPicPr>
        <p:blipFill>
          <a:blip r:embed="rId6">
            <a:extLst>
              <a:ext uri="{28A0092B-C50C-407E-A947-70E740481C1C}">
                <a14:useLocalDpi xmlns:a14="http://schemas.microsoft.com/office/drawing/2010/main" val="0"/>
              </a:ext>
            </a:extLst>
          </a:blip>
          <a:srcRect t="13056" b="13056"/>
          <a:stretch/>
        </p:blipFill>
        <p:spPr>
          <a:xfrm>
            <a:off x="8506752" y="2548197"/>
            <a:ext cx="4105192" cy="4044361"/>
          </a:xfrm>
          <a:prstGeom prst="ellipse">
            <a:avLst/>
          </a:prstGeom>
          <a:ln w="44450">
            <a:solidFill>
              <a:schemeClr val="bg1"/>
            </a:solidFill>
          </a:ln>
        </p:spPr>
      </p:pic>
    </p:spTree>
    <p:extLst>
      <p:ext uri="{BB962C8B-B14F-4D97-AF65-F5344CB8AC3E}">
        <p14:creationId xmlns:p14="http://schemas.microsoft.com/office/powerpoint/2010/main" val="2399079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40018" y="1441576"/>
            <a:ext cx="4855982" cy="3607385"/>
          </a:xfrm>
        </p:spPr>
        <p:txBody>
          <a:bodyPr>
            <a:noAutofit/>
          </a:bodyPr>
          <a:lstStyle/>
          <a:p>
            <a:pPr marR="0" algn="l" rtl="0">
              <a:lnSpc>
                <a:spcPct val="100000"/>
              </a:lnSpc>
            </a:pPr>
            <a:r>
              <a:rPr lang="pl-PL" sz="3200" b="1" i="0" u="none" strike="noStrike" baseline="30000" dirty="0">
                <a:solidFill>
                  <a:srgbClr val="652C90"/>
                </a:solidFill>
                <a:latin typeface="Arial" panose="020B0604020202020204" pitchFamily="34" charset="0"/>
              </a:rPr>
              <a:t>WARSZTAT</a:t>
            </a:r>
            <a:r>
              <a:rPr lang="pl-PL" sz="3200" b="1" baseline="30000" dirty="0">
                <a:solidFill>
                  <a:srgbClr val="652C90"/>
                </a:solidFill>
                <a:latin typeface="Arial" panose="020B0604020202020204" pitchFamily="34" charset="0"/>
              </a:rPr>
              <a:t>Y ZABAWEK RECYCLINGOWYCH</a:t>
            </a:r>
          </a:p>
          <a:p>
            <a:pPr marR="0" algn="l" rtl="0">
              <a:lnSpc>
                <a:spcPct val="100000"/>
              </a:lnSpc>
            </a:pPr>
            <a:r>
              <a:rPr lang="pl-PL" sz="14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Podczas warsztatów stw</a:t>
            </a:r>
            <a:r>
              <a:rPr lang="pl-PL" sz="14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orzone zostaną formy przestrzenne, z zastosowaniem przedmiotów które straciły już swoją użyteczność i nadawanie im drugiego, nowego życia. Dzięki różnorodnym technikom dziecko zapoznaje się z materiałami, z którymi mogło nie mieć styczności i ich nietypowymi zastosowaniami. Całość odbywa się na zasadzie twórczego poznania poprzez zabawę. Wykwalifikowani prowadzący (prowadząca zajęcia to absolwentka kierunku wzornictwo na Uniwersytecie Artystycznym w Poznaniu.) mają na celu rozwój kreatywności i pobudzenie nieskrępowanej fantazji znanej tylko dzieciom. </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p>
            <a:pPr marR="0" algn="l" rtl="0">
              <a:lnSpc>
                <a:spcPct val="100000"/>
              </a:lnSpc>
            </a:pPr>
            <a:endParaRPr lang="pl-PL" sz="1400" i="0" u="none" strike="noStrike" baseline="30000" dirty="0">
              <a:latin typeface="Arial" panose="020B0604020202020204" pitchFamily="34" charset="0"/>
            </a:endParaRPr>
          </a:p>
          <a:p>
            <a:pPr marR="0" algn="l" rtl="0">
              <a:lnSpc>
                <a:spcPct val="100000"/>
              </a:lnSpc>
            </a:pPr>
            <a:endParaRPr lang="pl-PL" sz="1800" i="0" u="none" strike="noStrike" baseline="30000" dirty="0">
              <a:latin typeface="Arial" panose="020B0604020202020204" pitchFamily="34" charset="0"/>
            </a:endParaRPr>
          </a:p>
        </p:txBody>
      </p:sp>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94743882-CEF8-30B7-C603-469AFE9CA2B0}"/>
              </a:ext>
            </a:extLst>
          </p:cNvPr>
          <p:cNvPicPr>
            <a:picLocks noChangeAspect="1"/>
          </p:cNvPicPr>
          <p:nvPr/>
        </p:nvPicPr>
        <p:blipFill>
          <a:blip r:embed="rId4">
            <a:extLst>
              <a:ext uri="{28A0092B-C50C-407E-A947-70E740481C1C}">
                <a14:useLocalDpi xmlns:a14="http://schemas.microsoft.com/office/drawing/2010/main" val="0"/>
              </a:ext>
            </a:extLst>
          </a:blip>
          <a:srcRect t="741" b="741"/>
          <a:stretch/>
        </p:blipFill>
        <p:spPr>
          <a:xfrm>
            <a:off x="8181407" y="-263695"/>
            <a:ext cx="4105192" cy="4044361"/>
          </a:xfrm>
          <a:prstGeom prst="ellipse">
            <a:avLst/>
          </a:prstGeom>
          <a:ln w="44450">
            <a:solidFill>
              <a:schemeClr val="bg1"/>
            </a:solidFill>
          </a:ln>
        </p:spPr>
      </p:pic>
      <p:pic>
        <p:nvPicPr>
          <p:cNvPr id="5" name="Obraz 4">
            <a:extLst>
              <a:ext uri="{FF2B5EF4-FFF2-40B4-BE49-F238E27FC236}">
                <a16:creationId xmlns:a16="http://schemas.microsoft.com/office/drawing/2014/main" id="{B2533D5B-9F39-65F5-AC1F-C80EE5FD6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pic>
        <p:nvPicPr>
          <p:cNvPr id="6" name="Obraz 5">
            <a:extLst>
              <a:ext uri="{FF2B5EF4-FFF2-40B4-BE49-F238E27FC236}">
                <a16:creationId xmlns:a16="http://schemas.microsoft.com/office/drawing/2014/main" id="{FE3D41E1-BED3-2BDF-B37F-C152984392FD}"/>
              </a:ext>
            </a:extLst>
          </p:cNvPr>
          <p:cNvPicPr>
            <a:picLocks noChangeAspect="1"/>
          </p:cNvPicPr>
          <p:nvPr/>
        </p:nvPicPr>
        <p:blipFill>
          <a:blip r:embed="rId6">
            <a:extLst>
              <a:ext uri="{28A0092B-C50C-407E-A947-70E740481C1C}">
                <a14:useLocalDpi xmlns:a14="http://schemas.microsoft.com/office/drawing/2010/main" val="0"/>
              </a:ext>
            </a:extLst>
          </a:blip>
          <a:srcRect l="16197" r="16197"/>
          <a:stretch/>
        </p:blipFill>
        <p:spPr>
          <a:xfrm>
            <a:off x="5834466" y="2298459"/>
            <a:ext cx="3759472" cy="3703764"/>
          </a:xfrm>
          <a:prstGeom prst="ellipse">
            <a:avLst/>
          </a:prstGeom>
          <a:ln w="44450">
            <a:solidFill>
              <a:schemeClr val="bg1"/>
            </a:solidFill>
          </a:ln>
        </p:spPr>
      </p:pic>
    </p:spTree>
    <p:extLst>
      <p:ext uri="{BB962C8B-B14F-4D97-AF65-F5344CB8AC3E}">
        <p14:creationId xmlns:p14="http://schemas.microsoft.com/office/powerpoint/2010/main" val="4272852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BF5D9F44-6C55-9F76-13A6-E4C0BD315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93" y="5475723"/>
            <a:ext cx="853256" cy="733176"/>
          </a:xfrm>
          <a:prstGeom prst="rect">
            <a:avLst/>
          </a:prstGeom>
        </p:spPr>
      </p:pic>
      <p:sp>
        <p:nvSpPr>
          <p:cNvPr id="16" name="Tytuł 1">
            <a:extLst>
              <a:ext uri="{FF2B5EF4-FFF2-40B4-BE49-F238E27FC236}">
                <a16:creationId xmlns:a16="http://schemas.microsoft.com/office/drawing/2014/main" id="{AF0D8765-E656-33B6-061F-8A552B1C41D1}"/>
              </a:ext>
            </a:extLst>
          </p:cNvPr>
          <p:cNvSpPr>
            <a:spLocks noGrp="1"/>
          </p:cNvSpPr>
          <p:nvPr>
            <p:ph type="ctrTitle"/>
          </p:nvPr>
        </p:nvSpPr>
        <p:spPr>
          <a:xfrm>
            <a:off x="599767" y="614887"/>
            <a:ext cx="6302477" cy="466920"/>
          </a:xfrm>
        </p:spPr>
        <p:txBody>
          <a:bodyPr>
            <a:noAutofit/>
          </a:bodyPr>
          <a:lstStyle/>
          <a:p>
            <a:pPr algn="l"/>
            <a:r>
              <a:rPr lang="pl-PL" sz="3200" dirty="0">
                <a:solidFill>
                  <a:srgbClr val="2701C5"/>
                </a:solidFill>
                <a:latin typeface="Arial Nova" panose="020B0804020202020204" pitchFamily="34" charset="0"/>
              </a:rPr>
              <a:t>Tematy </a:t>
            </a:r>
            <a:r>
              <a:rPr lang="pl-PL" sz="3200" dirty="0">
                <a:solidFill>
                  <a:srgbClr val="F15B28"/>
                </a:solidFill>
                <a:latin typeface="Arial Nova" panose="020B0804020202020204" pitchFamily="34" charset="0"/>
              </a:rPr>
              <a:t>pikników</a:t>
            </a:r>
            <a:r>
              <a:rPr lang="pl-PL" sz="3200" dirty="0">
                <a:solidFill>
                  <a:srgbClr val="2701C5"/>
                </a:solidFill>
                <a:latin typeface="Arial Nova" panose="020B0804020202020204" pitchFamily="34" charset="0"/>
              </a:rPr>
              <a:t> </a:t>
            </a:r>
            <a:r>
              <a:rPr lang="pl-PL" sz="3200" dirty="0">
                <a:solidFill>
                  <a:srgbClr val="33B243"/>
                </a:solidFill>
                <a:latin typeface="Arial Nova" panose="020B0804020202020204" pitchFamily="34" charset="0"/>
              </a:rPr>
              <a:t>ekologicznych:</a:t>
            </a:r>
          </a:p>
        </p:txBody>
      </p:sp>
      <p:sp>
        <p:nvSpPr>
          <p:cNvPr id="18" name="pole tekstowe 17">
            <a:extLst>
              <a:ext uri="{FF2B5EF4-FFF2-40B4-BE49-F238E27FC236}">
                <a16:creationId xmlns:a16="http://schemas.microsoft.com/office/drawing/2014/main" id="{8A6E4700-9825-17D9-9850-9585CED3126F}"/>
              </a:ext>
            </a:extLst>
          </p:cNvPr>
          <p:cNvSpPr txBox="1"/>
          <p:nvPr/>
        </p:nvSpPr>
        <p:spPr>
          <a:xfrm>
            <a:off x="3773150" y="1341860"/>
            <a:ext cx="3926048" cy="276999"/>
          </a:xfrm>
          <a:prstGeom prst="rect">
            <a:avLst/>
          </a:prstGeom>
          <a:noFill/>
        </p:spPr>
        <p:txBody>
          <a:bodyPr wrap="square" rtlCol="0">
            <a:spAutoFit/>
          </a:bodyPr>
          <a:lstStyle/>
          <a:p>
            <a:pPr marR="0" algn="l" rtl="0">
              <a:lnSpc>
                <a:spcPct val="100000"/>
              </a:lnSpc>
            </a:pPr>
            <a:r>
              <a:rPr lang="pl-PL" baseline="30000" dirty="0">
                <a:solidFill>
                  <a:schemeClr val="tx2"/>
                </a:solidFill>
                <a:latin typeface="Arial" panose="020B0604020202020204" pitchFamily="34" charset="0"/>
              </a:rPr>
              <a:t>. </a:t>
            </a:r>
            <a:endParaRPr lang="pl-PL" b="0" i="0" u="none" strike="noStrike" baseline="30000" dirty="0">
              <a:solidFill>
                <a:schemeClr val="tx2"/>
              </a:solidFill>
              <a:latin typeface="Arial" panose="020B0604020202020204" pitchFamily="34" charset="0"/>
            </a:endParaRPr>
          </a:p>
        </p:txBody>
      </p:sp>
      <p:sp>
        <p:nvSpPr>
          <p:cNvPr id="19" name="Podtytuł 7">
            <a:extLst>
              <a:ext uri="{FF2B5EF4-FFF2-40B4-BE49-F238E27FC236}">
                <a16:creationId xmlns:a16="http://schemas.microsoft.com/office/drawing/2014/main" id="{08BE9CFF-0195-B8EB-7B92-233AD4ABFB4A}"/>
              </a:ext>
            </a:extLst>
          </p:cNvPr>
          <p:cNvSpPr txBox="1">
            <a:spLocks/>
          </p:cNvSpPr>
          <p:nvPr/>
        </p:nvSpPr>
        <p:spPr>
          <a:xfrm>
            <a:off x="1877582" y="1957302"/>
            <a:ext cx="3608817" cy="3801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pl-PL" baseline="30000" dirty="0">
              <a:solidFill>
                <a:srgbClr val="652C90"/>
              </a:solidFill>
              <a:latin typeface="Arial" panose="020B0604020202020204" pitchFamily="34" charset="0"/>
            </a:endParaRPr>
          </a:p>
        </p:txBody>
      </p:sp>
      <p:sp>
        <p:nvSpPr>
          <p:cNvPr id="25" name="Podtytuł 7">
            <a:extLst>
              <a:ext uri="{FF2B5EF4-FFF2-40B4-BE49-F238E27FC236}">
                <a16:creationId xmlns:a16="http://schemas.microsoft.com/office/drawing/2014/main" id="{0426CAD1-01BF-A978-5DDA-E9816BF84940}"/>
              </a:ext>
            </a:extLst>
          </p:cNvPr>
          <p:cNvSpPr txBox="1">
            <a:spLocks/>
          </p:cNvSpPr>
          <p:nvPr/>
        </p:nvSpPr>
        <p:spPr>
          <a:xfrm>
            <a:off x="599767" y="1590285"/>
            <a:ext cx="6278438" cy="7215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buFont typeface="Arial" panose="020B0604020202020204" pitchFamily="34" charset="0"/>
              <a:buChar char="•"/>
            </a:pPr>
            <a:r>
              <a:rPr lang="pl-PL" sz="3200" b="1" baseline="30000" dirty="0">
                <a:solidFill>
                  <a:srgbClr val="652C90"/>
                </a:solidFill>
                <a:latin typeface="Arial" panose="020B0604020202020204" pitchFamily="34" charset="0"/>
              </a:rPr>
              <a:t>Recycling i racjonalna gospodarka odpadami</a:t>
            </a:r>
          </a:p>
          <a:p>
            <a:pPr marL="457200" indent="-457200" algn="l">
              <a:lnSpc>
                <a:spcPct val="100000"/>
              </a:lnSpc>
              <a:buFont typeface="Arial" panose="020B0604020202020204" pitchFamily="34" charset="0"/>
              <a:buChar char="•"/>
            </a:pPr>
            <a:r>
              <a:rPr lang="pl-PL" sz="3200" b="1" baseline="30000" dirty="0">
                <a:solidFill>
                  <a:srgbClr val="652C90"/>
                </a:solidFill>
                <a:latin typeface="Arial" panose="020B0604020202020204" pitchFamily="34" charset="0"/>
              </a:rPr>
              <a:t>Edukacja leśno-przyrodnicza</a:t>
            </a:r>
          </a:p>
          <a:p>
            <a:pPr marL="457200" indent="-457200" algn="l">
              <a:lnSpc>
                <a:spcPct val="100000"/>
              </a:lnSpc>
              <a:buFont typeface="Arial" panose="020B0604020202020204" pitchFamily="34" charset="0"/>
              <a:buChar char="•"/>
            </a:pPr>
            <a:r>
              <a:rPr lang="pl-PL" sz="3200" b="1" baseline="30000" dirty="0">
                <a:solidFill>
                  <a:srgbClr val="652C90"/>
                </a:solidFill>
                <a:latin typeface="Arial" panose="020B0604020202020204" pitchFamily="34" charset="0"/>
              </a:rPr>
              <a:t>Rola owadów w ekosystemie – ratujmy pszczoły i inne zapylacze</a:t>
            </a:r>
          </a:p>
          <a:p>
            <a:pPr marL="457200" indent="-457200" algn="l">
              <a:lnSpc>
                <a:spcPct val="100000"/>
              </a:lnSpc>
              <a:buFont typeface="Arial" panose="020B0604020202020204" pitchFamily="34" charset="0"/>
              <a:buChar char="•"/>
            </a:pPr>
            <a:r>
              <a:rPr lang="pl-PL" sz="3200" b="1" baseline="30000" dirty="0">
                <a:solidFill>
                  <a:srgbClr val="652C90"/>
                </a:solidFill>
                <a:latin typeface="Arial" panose="020B0604020202020204" pitchFamily="34" charset="0"/>
              </a:rPr>
              <a:t>Woda to nasz skarb – ekosystem wód śródlądowych </a:t>
            </a:r>
          </a:p>
          <a:p>
            <a:pPr marL="457200" indent="-457200" algn="l">
              <a:lnSpc>
                <a:spcPct val="100000"/>
              </a:lnSpc>
              <a:buFont typeface="Arial" panose="020B0604020202020204" pitchFamily="34" charset="0"/>
              <a:buChar char="•"/>
            </a:pPr>
            <a:r>
              <a:rPr lang="pl-PL" sz="3200" b="1" baseline="30000" dirty="0" err="1">
                <a:solidFill>
                  <a:srgbClr val="652C90"/>
                </a:solidFill>
                <a:latin typeface="Arial" panose="020B0604020202020204" pitchFamily="34" charset="0"/>
              </a:rPr>
              <a:t>Kynoedukacja</a:t>
            </a:r>
            <a:r>
              <a:rPr lang="pl-PL" sz="3200" b="1" baseline="30000" dirty="0">
                <a:solidFill>
                  <a:srgbClr val="652C90"/>
                </a:solidFill>
                <a:latin typeface="Arial" panose="020B0604020202020204" pitchFamily="34" charset="0"/>
              </a:rPr>
              <a:t> – piknik edukacyjny dla opiekunów psów</a:t>
            </a:r>
            <a:endParaRPr lang="pl-PL" baseline="30000" dirty="0">
              <a:solidFill>
                <a:srgbClr val="652C90"/>
              </a:solidFill>
              <a:latin typeface="Arial" panose="020B0604020202020204" pitchFamily="34" charset="0"/>
            </a:endParaRPr>
          </a:p>
        </p:txBody>
      </p:sp>
      <p:grpSp>
        <p:nvGrpSpPr>
          <p:cNvPr id="30" name="Grupa 29">
            <a:extLst>
              <a:ext uri="{FF2B5EF4-FFF2-40B4-BE49-F238E27FC236}">
                <a16:creationId xmlns:a16="http://schemas.microsoft.com/office/drawing/2014/main" id="{459D73E7-DB15-249E-83D7-D28E32E13C33}"/>
              </a:ext>
            </a:extLst>
          </p:cNvPr>
          <p:cNvGrpSpPr/>
          <p:nvPr/>
        </p:nvGrpSpPr>
        <p:grpSpPr>
          <a:xfrm>
            <a:off x="-720405" y="5788311"/>
            <a:ext cx="13566868" cy="2265535"/>
            <a:chOff x="-420574" y="3751148"/>
            <a:chExt cx="13566868" cy="1844194"/>
          </a:xfrm>
        </p:grpSpPr>
        <p:sp>
          <p:nvSpPr>
            <p:cNvPr id="31" name="Prostokąt: zaokrąglone rogi 30">
              <a:extLst>
                <a:ext uri="{FF2B5EF4-FFF2-40B4-BE49-F238E27FC236}">
                  <a16:creationId xmlns:a16="http://schemas.microsoft.com/office/drawing/2014/main" id="{1BA0E7AD-E65C-8613-B4B2-9158B72B1F92}"/>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2" name="Prostokąt: zaokrąglone rogi 31">
              <a:extLst>
                <a:ext uri="{FF2B5EF4-FFF2-40B4-BE49-F238E27FC236}">
                  <a16:creationId xmlns:a16="http://schemas.microsoft.com/office/drawing/2014/main" id="{2ADD79B9-E878-398B-818D-D91CDF4295C9}"/>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53DE53BF-219C-10F6-8837-2A5691D0201A}"/>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4" name="Prostokąt: zaokrąglone rogi 33">
              <a:extLst>
                <a:ext uri="{FF2B5EF4-FFF2-40B4-BE49-F238E27FC236}">
                  <a16:creationId xmlns:a16="http://schemas.microsoft.com/office/drawing/2014/main" id="{9C19AE69-BE20-FE04-1584-9BB0864E8CEA}"/>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35" name="Owal 34">
            <a:extLst>
              <a:ext uri="{FF2B5EF4-FFF2-40B4-BE49-F238E27FC236}">
                <a16:creationId xmlns:a16="http://schemas.microsoft.com/office/drawing/2014/main" id="{09C02A49-AA9C-2410-4F2A-8E780D38F511}"/>
              </a:ext>
            </a:extLst>
          </p:cNvPr>
          <p:cNvSpPr/>
          <p:nvPr/>
        </p:nvSpPr>
        <p:spPr>
          <a:xfrm>
            <a:off x="644033" y="5264998"/>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0" name="Grupa 39">
            <a:extLst>
              <a:ext uri="{FF2B5EF4-FFF2-40B4-BE49-F238E27FC236}">
                <a16:creationId xmlns:a16="http://schemas.microsoft.com/office/drawing/2014/main" id="{01603310-2199-D2F6-C274-CFAEE579911B}"/>
              </a:ext>
            </a:extLst>
          </p:cNvPr>
          <p:cNvGrpSpPr/>
          <p:nvPr/>
        </p:nvGrpSpPr>
        <p:grpSpPr>
          <a:xfrm>
            <a:off x="2010293" y="5236205"/>
            <a:ext cx="1154626" cy="1154626"/>
            <a:chOff x="6212588" y="4310555"/>
            <a:chExt cx="1844867" cy="1844867"/>
          </a:xfrm>
        </p:grpSpPr>
        <p:sp>
          <p:nvSpPr>
            <p:cNvPr id="37" name="Owal 36">
              <a:extLst>
                <a:ext uri="{FF2B5EF4-FFF2-40B4-BE49-F238E27FC236}">
                  <a16:creationId xmlns:a16="http://schemas.microsoft.com/office/drawing/2014/main" id="{5CB67D03-EB85-2B38-127F-ECE2CA445143}"/>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8" name="Obraz 37">
              <a:extLst>
                <a:ext uri="{FF2B5EF4-FFF2-40B4-BE49-F238E27FC236}">
                  <a16:creationId xmlns:a16="http://schemas.microsoft.com/office/drawing/2014/main" id="{665375BE-BB07-A47C-0D11-2FA4D8E55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pic>
        <p:nvPicPr>
          <p:cNvPr id="3" name="Obraz 2">
            <a:extLst>
              <a:ext uri="{FF2B5EF4-FFF2-40B4-BE49-F238E27FC236}">
                <a16:creationId xmlns:a16="http://schemas.microsoft.com/office/drawing/2014/main" id="{41101B26-19CE-4488-5EC9-4DF5FC629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pic>
        <p:nvPicPr>
          <p:cNvPr id="2" name="Obraz 1">
            <a:extLst>
              <a:ext uri="{FF2B5EF4-FFF2-40B4-BE49-F238E27FC236}">
                <a16:creationId xmlns:a16="http://schemas.microsoft.com/office/drawing/2014/main" id="{639176D2-5C82-FE63-38EB-EBE376DD8B9F}"/>
              </a:ext>
            </a:extLst>
          </p:cNvPr>
          <p:cNvPicPr>
            <a:picLocks noChangeAspect="1"/>
          </p:cNvPicPr>
          <p:nvPr/>
        </p:nvPicPr>
        <p:blipFill>
          <a:blip r:embed="rId4">
            <a:extLst>
              <a:ext uri="{28A0092B-C50C-407E-A947-70E740481C1C}">
                <a14:useLocalDpi xmlns:a14="http://schemas.microsoft.com/office/drawing/2010/main" val="0"/>
              </a:ext>
            </a:extLst>
          </a:blip>
          <a:srcRect l="11936" r="11936"/>
          <a:stretch/>
        </p:blipFill>
        <p:spPr>
          <a:xfrm>
            <a:off x="6979298" y="53019"/>
            <a:ext cx="5118193" cy="5042351"/>
          </a:xfrm>
          <a:prstGeom prst="ellipse">
            <a:avLst/>
          </a:prstGeom>
          <a:ln w="44450">
            <a:solidFill>
              <a:schemeClr val="bg1"/>
            </a:solidFill>
          </a:ln>
        </p:spPr>
      </p:pic>
    </p:spTree>
    <p:extLst>
      <p:ext uri="{BB962C8B-B14F-4D97-AF65-F5344CB8AC3E}">
        <p14:creationId xmlns:p14="http://schemas.microsoft.com/office/powerpoint/2010/main" val="2655516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40018" y="1441576"/>
            <a:ext cx="4855982" cy="3607385"/>
          </a:xfrm>
        </p:spPr>
        <p:txBody>
          <a:bodyPr>
            <a:noAutofit/>
          </a:bodyPr>
          <a:lstStyle/>
          <a:p>
            <a:pPr marR="0" algn="l" rtl="0">
              <a:lnSpc>
                <a:spcPct val="100000"/>
              </a:lnSpc>
            </a:pPr>
            <a:r>
              <a:rPr lang="pl-PL" sz="3200" b="1" i="0" u="none" strike="noStrike" baseline="30000" dirty="0">
                <a:solidFill>
                  <a:srgbClr val="652C90"/>
                </a:solidFill>
                <a:latin typeface="Arial" panose="020B0604020202020204" pitchFamily="34" charset="0"/>
              </a:rPr>
              <a:t>WARSZTAT</a:t>
            </a:r>
            <a:r>
              <a:rPr lang="pl-PL" sz="3200" b="1" baseline="30000" dirty="0">
                <a:solidFill>
                  <a:srgbClr val="652C90"/>
                </a:solidFill>
                <a:latin typeface="Arial" panose="020B0604020202020204" pitchFamily="34" charset="0"/>
              </a:rPr>
              <a:t>Y SENSORYCZNE Z NATURALNYCH MATERIAŁÓW</a:t>
            </a:r>
          </a:p>
          <a:p>
            <a:pPr algn="l">
              <a:lnSpc>
                <a:spcPct val="100000"/>
              </a:lnSpc>
            </a:pPr>
            <a:r>
              <a:rPr lang="pl-PL" sz="18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Z naturalnych składników mieszamy masę solną a następnie wykorzystując występujące w lesie patyczki, kamyczki, ziarenka i ozdoby tworzymy leśne zwierzątka – jerzyki, myszki itp. </a:t>
            </a:r>
          </a:p>
          <a:p>
            <a:pPr algn="l">
              <a:lnSpc>
                <a:spcPct val="100000"/>
              </a:lnSpc>
            </a:pPr>
            <a:r>
              <a:rPr lang="pl-PL" sz="18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To świetna zabawa dla najmłodszych uczestników pikników. </a:t>
            </a:r>
            <a:endParaRPr lang="pl-PL" sz="1800" dirty="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p>
            <a:pPr marR="0" algn="l" rtl="0">
              <a:lnSpc>
                <a:spcPct val="100000"/>
              </a:lnSpc>
            </a:pPr>
            <a:endParaRPr lang="pl-PL" sz="1400" i="0" u="none" strike="noStrike" baseline="30000" dirty="0">
              <a:latin typeface="Arial" panose="020B0604020202020204" pitchFamily="34" charset="0"/>
            </a:endParaRPr>
          </a:p>
          <a:p>
            <a:pPr marR="0" algn="l" rtl="0">
              <a:lnSpc>
                <a:spcPct val="100000"/>
              </a:lnSpc>
            </a:pPr>
            <a:endParaRPr lang="pl-PL" sz="1800" i="0" u="none" strike="noStrike" baseline="30000" dirty="0">
              <a:latin typeface="Arial" panose="020B0604020202020204" pitchFamily="34" charset="0"/>
            </a:endParaRPr>
          </a:p>
        </p:txBody>
      </p:sp>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5" name="Obraz 4">
            <a:extLst>
              <a:ext uri="{FF2B5EF4-FFF2-40B4-BE49-F238E27FC236}">
                <a16:creationId xmlns:a16="http://schemas.microsoft.com/office/drawing/2014/main" id="{B2533D5B-9F39-65F5-AC1F-C80EE5FD6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pic>
        <p:nvPicPr>
          <p:cNvPr id="8" name="Obraz 7">
            <a:extLst>
              <a:ext uri="{FF2B5EF4-FFF2-40B4-BE49-F238E27FC236}">
                <a16:creationId xmlns:a16="http://schemas.microsoft.com/office/drawing/2014/main" id="{BBE8153B-4C4F-C95A-4090-FFCA64EEC436}"/>
              </a:ext>
            </a:extLst>
          </p:cNvPr>
          <p:cNvPicPr>
            <a:picLocks noChangeAspect="1"/>
          </p:cNvPicPr>
          <p:nvPr/>
        </p:nvPicPr>
        <p:blipFill rotWithShape="1">
          <a:blip r:embed="rId5">
            <a:extLst>
              <a:ext uri="{28A0092B-C50C-407E-A947-70E740481C1C}">
                <a14:useLocalDpi xmlns:a14="http://schemas.microsoft.com/office/drawing/2010/main" val="0"/>
              </a:ext>
            </a:extLst>
          </a:blip>
          <a:srcRect l="12004" r="12004"/>
          <a:stretch/>
        </p:blipFill>
        <p:spPr>
          <a:xfrm>
            <a:off x="8173885" y="116830"/>
            <a:ext cx="4105192" cy="4044361"/>
          </a:xfrm>
          <a:prstGeom prst="ellipse">
            <a:avLst/>
          </a:prstGeom>
          <a:ln w="44450">
            <a:solidFill>
              <a:schemeClr val="bg1"/>
            </a:solidFill>
          </a:ln>
        </p:spPr>
      </p:pic>
      <p:pic>
        <p:nvPicPr>
          <p:cNvPr id="14" name="Obraz 13">
            <a:extLst>
              <a:ext uri="{FF2B5EF4-FFF2-40B4-BE49-F238E27FC236}">
                <a16:creationId xmlns:a16="http://schemas.microsoft.com/office/drawing/2014/main" id="{E294A730-AA8B-33FF-AEFC-D5BF6ED313F5}"/>
              </a:ext>
            </a:extLst>
          </p:cNvPr>
          <p:cNvPicPr>
            <a:picLocks noChangeAspect="1"/>
          </p:cNvPicPr>
          <p:nvPr/>
        </p:nvPicPr>
        <p:blipFill rotWithShape="1">
          <a:blip r:embed="rId6">
            <a:extLst>
              <a:ext uri="{28A0092B-C50C-407E-A947-70E740481C1C}">
                <a14:useLocalDpi xmlns:a14="http://schemas.microsoft.com/office/drawing/2010/main" val="0"/>
              </a:ext>
            </a:extLst>
          </a:blip>
          <a:srcRect l="11800" r="11800"/>
          <a:stretch/>
        </p:blipFill>
        <p:spPr>
          <a:xfrm>
            <a:off x="5859119" y="2508686"/>
            <a:ext cx="4105192" cy="4044361"/>
          </a:xfrm>
          <a:prstGeom prst="ellipse">
            <a:avLst/>
          </a:prstGeom>
          <a:ln w="44450">
            <a:solidFill>
              <a:schemeClr val="bg1"/>
            </a:solidFill>
          </a:ln>
        </p:spPr>
      </p:pic>
    </p:spTree>
    <p:extLst>
      <p:ext uri="{BB962C8B-B14F-4D97-AF65-F5344CB8AC3E}">
        <p14:creationId xmlns:p14="http://schemas.microsoft.com/office/powerpoint/2010/main" val="4154314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40018" y="1441576"/>
            <a:ext cx="4283704" cy="3607385"/>
          </a:xfrm>
        </p:spPr>
        <p:txBody>
          <a:bodyPr>
            <a:noAutofit/>
          </a:bodyPr>
          <a:lstStyle/>
          <a:p>
            <a:pPr marR="0" algn="l" rtl="0">
              <a:lnSpc>
                <a:spcPct val="100000"/>
              </a:lnSpc>
            </a:pPr>
            <a:r>
              <a:rPr lang="pl-PL" sz="3200" b="1" i="0" u="none" strike="noStrike" baseline="30000" dirty="0">
                <a:solidFill>
                  <a:srgbClr val="652C90"/>
                </a:solidFill>
                <a:latin typeface="Arial" panose="020B0604020202020204" pitchFamily="34" charset="0"/>
              </a:rPr>
              <a:t>WARSZTAT</a:t>
            </a:r>
            <a:r>
              <a:rPr lang="pl-PL" sz="3200" b="1" baseline="30000" dirty="0">
                <a:solidFill>
                  <a:srgbClr val="652C90"/>
                </a:solidFill>
                <a:latin typeface="Arial" panose="020B0604020202020204" pitchFamily="34" charset="0"/>
              </a:rPr>
              <a:t>Y OGRODNICZE</a:t>
            </a:r>
          </a:p>
          <a:p>
            <a:pPr marR="0" algn="l" rtl="0">
              <a:lnSpc>
                <a:spcPct val="100000"/>
              </a:lnSpc>
            </a:pPr>
            <a:r>
              <a:rPr lang="pl-PL" sz="1800" i="0" u="none" strike="noStrike" baseline="30000" dirty="0">
                <a:latin typeface="Arial" panose="020B0604020202020204" pitchFamily="34" charset="0"/>
              </a:rPr>
              <a:t>Las w słoiku, sadzenie roślin, a może wyplatanie pięknych wianków? </a:t>
            </a:r>
          </a:p>
          <a:p>
            <a:pPr marR="0" algn="l" rtl="0">
              <a:lnSpc>
                <a:spcPct val="100000"/>
              </a:lnSpc>
            </a:pPr>
            <a:r>
              <a:rPr lang="pl-PL" sz="1800" baseline="30000" dirty="0">
                <a:latin typeface="Arial" panose="020B0604020202020204" pitchFamily="34" charset="0"/>
              </a:rPr>
              <a:t>Wszystko to jest możliwe, wystarczy odrobina wyobraźni aby stworzyć prawdziwe cuda. </a:t>
            </a:r>
          </a:p>
          <a:p>
            <a:pPr marR="0" algn="l" rtl="0">
              <a:lnSpc>
                <a:spcPct val="100000"/>
              </a:lnSpc>
            </a:pPr>
            <a:r>
              <a:rPr lang="pl-PL" sz="1800" baseline="30000" dirty="0">
                <a:latin typeface="Arial" panose="020B0604020202020204" pitchFamily="34" charset="0"/>
              </a:rPr>
              <a:t>Z pomocą przyjdą instruktorki i moc naturalnych materiałów. </a:t>
            </a:r>
          </a:p>
          <a:p>
            <a:pPr marR="0" algn="l" rtl="0">
              <a:lnSpc>
                <a:spcPct val="100000"/>
              </a:lnSpc>
            </a:pPr>
            <a:endParaRPr lang="pl-PL" sz="1800" baseline="30000" dirty="0">
              <a:latin typeface="Arial" panose="020B0604020202020204" pitchFamily="34" charset="0"/>
            </a:endParaRPr>
          </a:p>
          <a:p>
            <a:pPr marR="0" algn="l" rtl="0">
              <a:lnSpc>
                <a:spcPct val="100000"/>
              </a:lnSpc>
            </a:pPr>
            <a:endParaRPr lang="pl-PL" sz="1800" i="0" u="none" strike="noStrike" baseline="30000" dirty="0">
              <a:latin typeface="Arial" panose="020B0604020202020204" pitchFamily="34" charset="0"/>
            </a:endParaRPr>
          </a:p>
          <a:p>
            <a:pPr marR="0" algn="l" rtl="0">
              <a:lnSpc>
                <a:spcPct val="100000"/>
              </a:lnSpc>
            </a:pPr>
            <a:endParaRPr lang="pl-PL" sz="1800" i="0" u="none" strike="noStrike" baseline="30000" dirty="0">
              <a:latin typeface="Arial" panose="020B0604020202020204" pitchFamily="34" charset="0"/>
            </a:endParaRPr>
          </a:p>
        </p:txBody>
      </p:sp>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94743882-CEF8-30B7-C603-469AFE9CA2B0}"/>
              </a:ext>
            </a:extLst>
          </p:cNvPr>
          <p:cNvPicPr>
            <a:picLocks noChangeAspect="1"/>
          </p:cNvPicPr>
          <p:nvPr/>
        </p:nvPicPr>
        <p:blipFill>
          <a:blip r:embed="rId4">
            <a:extLst>
              <a:ext uri="{28A0092B-C50C-407E-A947-70E740481C1C}">
                <a14:useLocalDpi xmlns:a14="http://schemas.microsoft.com/office/drawing/2010/main" val="0"/>
              </a:ext>
            </a:extLst>
          </a:blip>
          <a:srcRect l="11936" r="11936"/>
          <a:stretch/>
        </p:blipFill>
        <p:spPr>
          <a:xfrm>
            <a:off x="8384240" y="-144734"/>
            <a:ext cx="4105192" cy="4044361"/>
          </a:xfrm>
          <a:prstGeom prst="ellipse">
            <a:avLst/>
          </a:prstGeom>
          <a:ln w="44450">
            <a:solidFill>
              <a:schemeClr val="bg1"/>
            </a:solidFill>
          </a:ln>
        </p:spPr>
      </p:pic>
      <p:pic>
        <p:nvPicPr>
          <p:cNvPr id="5" name="Obraz 4">
            <a:extLst>
              <a:ext uri="{FF2B5EF4-FFF2-40B4-BE49-F238E27FC236}">
                <a16:creationId xmlns:a16="http://schemas.microsoft.com/office/drawing/2014/main" id="{B2533D5B-9F39-65F5-AC1F-C80EE5FD6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pic>
        <p:nvPicPr>
          <p:cNvPr id="6" name="Obraz 5">
            <a:extLst>
              <a:ext uri="{FF2B5EF4-FFF2-40B4-BE49-F238E27FC236}">
                <a16:creationId xmlns:a16="http://schemas.microsoft.com/office/drawing/2014/main" id="{86B9C08F-1E74-7843-BA45-A9B3DB005605}"/>
              </a:ext>
            </a:extLst>
          </p:cNvPr>
          <p:cNvPicPr>
            <a:picLocks noChangeAspect="1"/>
          </p:cNvPicPr>
          <p:nvPr/>
        </p:nvPicPr>
        <p:blipFill rotWithShape="1">
          <a:blip r:embed="rId6">
            <a:extLst>
              <a:ext uri="{28A0092B-C50C-407E-A947-70E740481C1C}">
                <a14:useLocalDpi xmlns:a14="http://schemas.microsoft.com/office/drawing/2010/main" val="0"/>
              </a:ext>
            </a:extLst>
          </a:blip>
          <a:srcRect l="15932" t="6596" r="7976" b="-6596"/>
          <a:stretch/>
        </p:blipFill>
        <p:spPr>
          <a:xfrm>
            <a:off x="5636435" y="2010943"/>
            <a:ext cx="4105192" cy="4044361"/>
          </a:xfrm>
          <a:prstGeom prst="ellipse">
            <a:avLst/>
          </a:prstGeom>
          <a:ln w="44450">
            <a:solidFill>
              <a:schemeClr val="bg1"/>
            </a:solidFill>
          </a:ln>
        </p:spPr>
      </p:pic>
    </p:spTree>
    <p:extLst>
      <p:ext uri="{BB962C8B-B14F-4D97-AF65-F5344CB8AC3E}">
        <p14:creationId xmlns:p14="http://schemas.microsoft.com/office/powerpoint/2010/main" val="4160246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182867" y="1344524"/>
            <a:ext cx="6400940" cy="5798353"/>
          </a:xfrm>
        </p:spPr>
        <p:txBody>
          <a:bodyPr>
            <a:noAutofit/>
          </a:bodyPr>
          <a:lstStyle/>
          <a:p>
            <a:pPr marR="0" algn="l" rtl="0">
              <a:lnSpc>
                <a:spcPct val="100000"/>
              </a:lnSpc>
            </a:pPr>
            <a:r>
              <a:rPr lang="pl-PL" sz="2800" b="1" i="0" u="none" strike="noStrike" baseline="30000" dirty="0">
                <a:solidFill>
                  <a:srgbClr val="2701C5"/>
                </a:solidFill>
                <a:latin typeface="Arial" panose="020B0604020202020204" pitchFamily="34" charset="0"/>
              </a:rPr>
              <a:t>MALOWANIE TWARZY</a:t>
            </a:r>
          </a:p>
          <a:p>
            <a:pPr marR="0" algn="l" rtl="0">
              <a:lnSpc>
                <a:spcPct val="100000"/>
              </a:lnSpc>
            </a:pPr>
            <a:endParaRPr lang="pl-PL" sz="1800" i="0" u="none" strike="noStrike" baseline="30000" dirty="0">
              <a:latin typeface="Arial" panose="020B0604020202020204" pitchFamily="34" charset="0"/>
            </a:endParaRPr>
          </a:p>
          <a:p>
            <a:pPr marR="0" algn="l" rtl="0">
              <a:lnSpc>
                <a:spcPct val="100000"/>
              </a:lnSpc>
            </a:pPr>
            <a:r>
              <a:rPr lang="pl-PL" sz="1800" baseline="30000" dirty="0">
                <a:latin typeface="Arial" panose="020B0604020202020204" pitchFamily="34" charset="0"/>
              </a:rPr>
              <a:t>Kącik piękności to nieodzowna atrakcja na wszystkich piknikach. </a:t>
            </a:r>
          </a:p>
          <a:p>
            <a:pPr marR="0" algn="l" rtl="0">
              <a:lnSpc>
                <a:spcPct val="100000"/>
              </a:lnSpc>
            </a:pPr>
            <a:r>
              <a:rPr lang="pl-PL" sz="1800" baseline="30000" dirty="0">
                <a:latin typeface="Arial" panose="020B0604020202020204" pitchFamily="34" charset="0"/>
              </a:rPr>
              <a:t>Zapewniamy bezpieczne, certyfikowane materiały oraz utalentowane plastycznie animatorki.</a:t>
            </a:r>
          </a:p>
          <a:p>
            <a:pPr marR="0" algn="l" rtl="0">
              <a:lnSpc>
                <a:spcPct val="100000"/>
              </a:lnSpc>
            </a:pPr>
            <a:r>
              <a:rPr lang="pl-PL" sz="1800" baseline="30000" dirty="0">
                <a:latin typeface="Arial" panose="020B0604020202020204" pitchFamily="34" charset="0"/>
              </a:rPr>
              <a:t>Wzory </a:t>
            </a:r>
            <a:r>
              <a:rPr lang="pl-PL" sz="1800" baseline="30000" dirty="0" err="1">
                <a:latin typeface="Arial" panose="020B0604020202020204" pitchFamily="34" charset="0"/>
              </a:rPr>
              <a:t>nawiżaujące</a:t>
            </a:r>
            <a:r>
              <a:rPr lang="pl-PL" sz="1800" baseline="30000" dirty="0">
                <a:latin typeface="Arial" panose="020B0604020202020204" pitchFamily="34" charset="0"/>
              </a:rPr>
              <a:t> do zwierząt i kwiatów to nasza specjalność</a:t>
            </a:r>
            <a:r>
              <a:rPr lang="pl-PL" sz="1800" baseline="30000" dirty="0">
                <a:latin typeface="Arial" panose="020B0604020202020204" pitchFamily="34" charset="0"/>
                <a:sym typeface="Wingdings" panose="05000000000000000000" pitchFamily="2" charset="2"/>
              </a:rPr>
              <a:t> </a:t>
            </a:r>
            <a:r>
              <a:rPr lang="pl-PL" sz="1800" baseline="30000" dirty="0">
                <a:latin typeface="Arial" panose="020B0604020202020204" pitchFamily="34" charset="0"/>
              </a:rPr>
              <a:t> </a:t>
            </a:r>
          </a:p>
          <a:p>
            <a:pPr marR="0" algn="l" rtl="0">
              <a:lnSpc>
                <a:spcPct val="100000"/>
              </a:lnSpc>
            </a:pPr>
            <a:endParaRPr lang="pl-PL" sz="1800" baseline="30000" dirty="0">
              <a:latin typeface="Arial" panose="020B0604020202020204" pitchFamily="34" charset="0"/>
            </a:endParaRPr>
          </a:p>
          <a:p>
            <a:pPr marR="0" algn="l" rtl="0">
              <a:lnSpc>
                <a:spcPct val="100000"/>
              </a:lnSpc>
            </a:pPr>
            <a:endParaRPr lang="pl-PL" sz="1800" baseline="30000" dirty="0">
              <a:latin typeface="Arial" panose="020B0604020202020204" pitchFamily="34" charset="0"/>
            </a:endParaRPr>
          </a:p>
        </p:txBody>
      </p:sp>
      <p:pic>
        <p:nvPicPr>
          <p:cNvPr id="15" name="Obraz 14">
            <a:extLst>
              <a:ext uri="{FF2B5EF4-FFF2-40B4-BE49-F238E27FC236}">
                <a16:creationId xmlns:a16="http://schemas.microsoft.com/office/drawing/2014/main" id="{A071B8B2-922C-2580-A448-267AB0980030}"/>
              </a:ext>
            </a:extLst>
          </p:cNvPr>
          <p:cNvPicPr>
            <a:picLocks noChangeAspect="1"/>
          </p:cNvPicPr>
          <p:nvPr/>
        </p:nvPicPr>
        <p:blipFill>
          <a:blip r:embed="rId3">
            <a:extLst>
              <a:ext uri="{28A0092B-C50C-407E-A947-70E740481C1C}">
                <a14:useLocalDpi xmlns:a14="http://schemas.microsoft.com/office/drawing/2010/main" val="0"/>
              </a:ext>
            </a:extLst>
          </a:blip>
          <a:srcRect t="12198" b="12198"/>
          <a:stretch/>
        </p:blipFill>
        <p:spPr>
          <a:xfrm>
            <a:off x="7595420" y="-1179992"/>
            <a:ext cx="4768645" cy="4803205"/>
          </a:xfrm>
          <a:prstGeom prst="ellipse">
            <a:avLst/>
          </a:prstGeom>
          <a:ln w="47625">
            <a:gradFill>
              <a:gsLst>
                <a:gs pos="0">
                  <a:schemeClr val="accent1">
                    <a:lumMod val="5000"/>
                    <a:lumOff val="95000"/>
                  </a:schemeClr>
                </a:gs>
                <a:gs pos="100000">
                  <a:srgbClr val="7030A0"/>
                </a:gs>
              </a:gsLst>
              <a:lin ang="5400000" scaled="1"/>
            </a:gradFill>
          </a:ln>
        </p:spPr>
      </p:pic>
      <p:pic>
        <p:nvPicPr>
          <p:cNvPr id="24" name="Obraz 23">
            <a:extLst>
              <a:ext uri="{FF2B5EF4-FFF2-40B4-BE49-F238E27FC236}">
                <a16:creationId xmlns:a16="http://schemas.microsoft.com/office/drawing/2014/main" id="{E6864588-B577-1137-DCAE-049A2A9E405A}"/>
              </a:ext>
            </a:extLst>
          </p:cNvPr>
          <p:cNvPicPr>
            <a:picLocks noChangeAspect="1"/>
          </p:cNvPicPr>
          <p:nvPr/>
        </p:nvPicPr>
        <p:blipFill>
          <a:blip r:embed="rId4">
            <a:extLst>
              <a:ext uri="{28A0092B-C50C-407E-A947-70E740481C1C}">
                <a14:useLocalDpi xmlns:a14="http://schemas.microsoft.com/office/drawing/2010/main" val="0"/>
              </a:ext>
            </a:extLst>
          </a:blip>
          <a:srcRect t="22292" b="22292"/>
          <a:stretch/>
        </p:blipFill>
        <p:spPr>
          <a:xfrm>
            <a:off x="8904574" y="2699090"/>
            <a:ext cx="4105192" cy="4044361"/>
          </a:xfrm>
          <a:prstGeom prst="ellipse">
            <a:avLst/>
          </a:prstGeom>
          <a:ln w="44450">
            <a:solidFill>
              <a:schemeClr val="bg1"/>
            </a:solidFill>
          </a:ln>
        </p:spPr>
      </p:pic>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87A1A5CB-696D-3FEE-5B22-D889E3F10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2388608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599767" y="614887"/>
            <a:ext cx="6302477" cy="466920"/>
          </a:xfrm>
        </p:spPr>
        <p:txBody>
          <a:bodyPr>
            <a:noAutofit/>
          </a:body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8" name="Podtytuł 7">
            <a:extLst>
              <a:ext uri="{FF2B5EF4-FFF2-40B4-BE49-F238E27FC236}">
                <a16:creationId xmlns:a16="http://schemas.microsoft.com/office/drawing/2014/main" id="{A043B672-477C-2BA2-EF05-3546058E1A02}"/>
              </a:ext>
            </a:extLst>
          </p:cNvPr>
          <p:cNvSpPr>
            <a:spLocks noGrp="1"/>
          </p:cNvSpPr>
          <p:nvPr>
            <p:ph type="subTitle" idx="1"/>
          </p:nvPr>
        </p:nvSpPr>
        <p:spPr>
          <a:xfrm>
            <a:off x="1240018" y="1339566"/>
            <a:ext cx="4582283" cy="833184"/>
          </a:xfrm>
        </p:spPr>
        <p:txBody>
          <a:bodyPr>
            <a:noAutofit/>
          </a:bodyPr>
          <a:lstStyle/>
          <a:p>
            <a:pPr marR="0" algn="l" rtl="0">
              <a:lnSpc>
                <a:spcPct val="100000"/>
              </a:lnSpc>
            </a:pPr>
            <a:r>
              <a:rPr lang="pl-PL" sz="3200" b="1" baseline="30000" dirty="0">
                <a:solidFill>
                  <a:srgbClr val="652C90"/>
                </a:solidFill>
                <a:latin typeface="Arial" panose="020B0604020202020204" pitchFamily="34" charset="0"/>
              </a:rPr>
              <a:t>PLAC ZABAW MALUSZKÓW</a:t>
            </a:r>
          </a:p>
          <a:p>
            <a:pPr marR="0" algn="l" rtl="0">
              <a:lnSpc>
                <a:spcPct val="100000"/>
              </a:lnSpc>
            </a:pPr>
            <a:r>
              <a:rPr lang="pl-PL" i="0" u="none" strike="noStrike" baseline="30000" dirty="0">
                <a:latin typeface="Arial" panose="020B0604020202020204" pitchFamily="34" charset="0"/>
              </a:rPr>
              <a:t>Nie zapominamy także o najmłodszych uczestnikach pikniku organizując strefę maluszka wyposażoną w klocki, zabawki, tunele, mini trampoliny, skoczki itp. </a:t>
            </a:r>
          </a:p>
          <a:p>
            <a:pPr marR="0" algn="l" rtl="0">
              <a:lnSpc>
                <a:spcPct val="100000"/>
              </a:lnSpc>
            </a:pPr>
            <a:r>
              <a:rPr lang="pl-PL" baseline="30000" dirty="0">
                <a:latin typeface="Arial" panose="020B0604020202020204" pitchFamily="34" charset="0"/>
                <a:sym typeface="Wingdings" panose="05000000000000000000" pitchFamily="2" charset="2"/>
              </a:rPr>
              <a:t>Nad bezpieczną zabawą czuwa uśmiechnięta animatorka </a:t>
            </a:r>
          </a:p>
          <a:p>
            <a:pPr marR="0" algn="l" rtl="0">
              <a:lnSpc>
                <a:spcPct val="100000"/>
              </a:lnSpc>
            </a:pPr>
            <a:endParaRPr lang="pl-PL" baseline="30000" dirty="0">
              <a:latin typeface="Arial" panose="020B0604020202020204" pitchFamily="34" charset="0"/>
              <a:sym typeface="Wingdings" panose="05000000000000000000" pitchFamily="2" charset="2"/>
            </a:endParaRPr>
          </a:p>
          <a:p>
            <a:pPr marR="0" algn="l" rtl="0">
              <a:lnSpc>
                <a:spcPct val="100000"/>
              </a:lnSpc>
            </a:pPr>
            <a:r>
              <a:rPr lang="pl-PL" baseline="30000" dirty="0">
                <a:latin typeface="Arial" panose="020B0604020202020204" pitchFamily="34" charset="0"/>
                <a:sym typeface="Wingdings" panose="05000000000000000000" pitchFamily="2" charset="2"/>
              </a:rPr>
              <a:t>Cena placu zabaw z animatorką: 2000 zł netto</a:t>
            </a:r>
          </a:p>
          <a:p>
            <a:pPr marR="0" algn="l" rtl="0">
              <a:lnSpc>
                <a:spcPct val="100000"/>
              </a:lnSpc>
            </a:pPr>
            <a:endParaRPr lang="pl-PL" i="0" u="none" strike="noStrike" baseline="30000" dirty="0">
              <a:latin typeface="Arial" panose="020B0604020202020204" pitchFamily="34" charset="0"/>
            </a:endParaRPr>
          </a:p>
        </p:txBody>
      </p:sp>
      <p:pic>
        <p:nvPicPr>
          <p:cNvPr id="11" name="Obraz 10">
            <a:extLst>
              <a:ext uri="{FF2B5EF4-FFF2-40B4-BE49-F238E27FC236}">
                <a16:creationId xmlns:a16="http://schemas.microsoft.com/office/drawing/2014/main" id="{222F7B23-7066-A20F-B768-AC65C3805015}"/>
              </a:ext>
            </a:extLst>
          </p:cNvPr>
          <p:cNvPicPr>
            <a:picLocks noChangeAspect="1"/>
          </p:cNvPicPr>
          <p:nvPr/>
        </p:nvPicPr>
        <p:blipFill>
          <a:blip r:embed="rId2">
            <a:extLst>
              <a:ext uri="{28A0092B-C50C-407E-A947-70E740481C1C}">
                <a14:useLocalDpi xmlns:a14="http://schemas.microsoft.com/office/drawing/2010/main" val="0"/>
              </a:ext>
            </a:extLst>
          </a:blip>
          <a:srcRect l="12770" r="12770"/>
          <a:stretch/>
        </p:blipFill>
        <p:spPr>
          <a:xfrm>
            <a:off x="6582857" y="-1367332"/>
            <a:ext cx="5289756" cy="5328093"/>
          </a:xfrm>
          <a:prstGeom prst="ellipse">
            <a:avLst/>
          </a:prstGeom>
        </p:spPr>
      </p:pic>
      <p:sp>
        <p:nvSpPr>
          <p:cNvPr id="16" name="Schemat blokowy: łącznik 15">
            <a:extLst>
              <a:ext uri="{FF2B5EF4-FFF2-40B4-BE49-F238E27FC236}">
                <a16:creationId xmlns:a16="http://schemas.microsoft.com/office/drawing/2014/main" id="{492607A7-1A5D-B6D8-0E68-9DB1497521DE}"/>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5A3815D6-0DB0-0DE8-B8F8-D3B307651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12" y="1302632"/>
            <a:ext cx="273140" cy="304878"/>
          </a:xfrm>
          <a:prstGeom prst="rect">
            <a:avLst/>
          </a:prstGeom>
        </p:spPr>
      </p:pic>
      <p:sp>
        <p:nvSpPr>
          <p:cNvPr id="3" name="Podtytuł 7">
            <a:extLst>
              <a:ext uri="{FF2B5EF4-FFF2-40B4-BE49-F238E27FC236}">
                <a16:creationId xmlns:a16="http://schemas.microsoft.com/office/drawing/2014/main" id="{48E9B90A-355D-6509-1209-707CE4371E79}"/>
              </a:ext>
            </a:extLst>
          </p:cNvPr>
          <p:cNvSpPr txBox="1">
            <a:spLocks/>
          </p:cNvSpPr>
          <p:nvPr/>
        </p:nvSpPr>
        <p:spPr>
          <a:xfrm>
            <a:off x="1240019" y="3011033"/>
            <a:ext cx="5413978" cy="833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pl-PL" baseline="30000" dirty="0">
              <a:solidFill>
                <a:schemeClr val="tx2"/>
              </a:solidFill>
              <a:latin typeface="Arial" panose="020B0604020202020204" pitchFamily="34" charset="0"/>
            </a:endParaRPr>
          </a:p>
        </p:txBody>
      </p:sp>
      <p:grpSp>
        <p:nvGrpSpPr>
          <p:cNvPr id="4" name="Grupa 3">
            <a:extLst>
              <a:ext uri="{FF2B5EF4-FFF2-40B4-BE49-F238E27FC236}">
                <a16:creationId xmlns:a16="http://schemas.microsoft.com/office/drawing/2014/main" id="{AEB8078E-EE55-129D-C232-972CBD7332C8}"/>
              </a:ext>
            </a:extLst>
          </p:cNvPr>
          <p:cNvGrpSpPr/>
          <p:nvPr/>
        </p:nvGrpSpPr>
        <p:grpSpPr>
          <a:xfrm>
            <a:off x="-720405" y="5788311"/>
            <a:ext cx="13566868" cy="2265535"/>
            <a:chOff x="-420574" y="3751148"/>
            <a:chExt cx="13566868" cy="1844194"/>
          </a:xfrm>
        </p:grpSpPr>
        <p:sp>
          <p:nvSpPr>
            <p:cNvPr id="9" name="Prostokąt: zaokrąglone rogi 8">
              <a:extLst>
                <a:ext uri="{FF2B5EF4-FFF2-40B4-BE49-F238E27FC236}">
                  <a16:creationId xmlns:a16="http://schemas.microsoft.com/office/drawing/2014/main" id="{2F826859-5284-53CD-8690-5E46FCC08CF2}"/>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13D2D85E-F100-39A1-80E9-6F8210F9F32E}"/>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66B71D1D-FC0C-0F2E-5391-8D22C047DA8A}"/>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CDD1CFEF-BD8D-E818-2A3E-A7AE0463C2C6}"/>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8" name="Owal 17">
            <a:extLst>
              <a:ext uri="{FF2B5EF4-FFF2-40B4-BE49-F238E27FC236}">
                <a16:creationId xmlns:a16="http://schemas.microsoft.com/office/drawing/2014/main" id="{6C2592A6-C7C5-E070-4BB4-C473AE5A9211}"/>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2" name="Grupa 21">
            <a:extLst>
              <a:ext uri="{FF2B5EF4-FFF2-40B4-BE49-F238E27FC236}">
                <a16:creationId xmlns:a16="http://schemas.microsoft.com/office/drawing/2014/main" id="{0680179F-A627-F9D5-71DB-1193406D303E}"/>
              </a:ext>
            </a:extLst>
          </p:cNvPr>
          <p:cNvGrpSpPr/>
          <p:nvPr/>
        </p:nvGrpSpPr>
        <p:grpSpPr>
          <a:xfrm>
            <a:off x="2010293" y="5236205"/>
            <a:ext cx="1154626" cy="1154626"/>
            <a:chOff x="6212588" y="4310555"/>
            <a:chExt cx="1844867" cy="1844867"/>
          </a:xfrm>
        </p:grpSpPr>
        <p:sp>
          <p:nvSpPr>
            <p:cNvPr id="23" name="Owal 22">
              <a:extLst>
                <a:ext uri="{FF2B5EF4-FFF2-40B4-BE49-F238E27FC236}">
                  <a16:creationId xmlns:a16="http://schemas.microsoft.com/office/drawing/2014/main" id="{C08CD3AB-2F89-3E2A-6CCE-330266B7099F}"/>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4" name="Obraz 23">
              <a:extLst>
                <a:ext uri="{FF2B5EF4-FFF2-40B4-BE49-F238E27FC236}">
                  <a16:creationId xmlns:a16="http://schemas.microsoft.com/office/drawing/2014/main" id="{2EAFA917-BE4C-ED0B-43DF-FEBC3FCE3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pic>
        <p:nvPicPr>
          <p:cNvPr id="5" name="Obraz 4">
            <a:extLst>
              <a:ext uri="{FF2B5EF4-FFF2-40B4-BE49-F238E27FC236}">
                <a16:creationId xmlns:a16="http://schemas.microsoft.com/office/drawing/2014/main" id="{C03126E1-6F19-837F-1497-5C1A6EB7A1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6" name="Obraz 25">
            <a:extLst>
              <a:ext uri="{FF2B5EF4-FFF2-40B4-BE49-F238E27FC236}">
                <a16:creationId xmlns:a16="http://schemas.microsoft.com/office/drawing/2014/main" id="{F8965C23-F21B-D24F-C21D-1D2A13280797}"/>
              </a:ext>
            </a:extLst>
          </p:cNvPr>
          <p:cNvPicPr>
            <a:picLocks noChangeAspect="1"/>
          </p:cNvPicPr>
          <p:nvPr/>
        </p:nvPicPr>
        <p:blipFill>
          <a:blip r:embed="rId6">
            <a:extLst>
              <a:ext uri="{28A0092B-C50C-407E-A947-70E740481C1C}">
                <a14:useLocalDpi xmlns:a14="http://schemas.microsoft.com/office/drawing/2010/main" val="0"/>
              </a:ext>
            </a:extLst>
          </a:blip>
          <a:srcRect l="16124" r="16124"/>
          <a:stretch/>
        </p:blipFill>
        <p:spPr>
          <a:xfrm>
            <a:off x="9035394" y="2693677"/>
            <a:ext cx="4105192" cy="4044361"/>
          </a:xfrm>
          <a:prstGeom prst="ellipse">
            <a:avLst/>
          </a:prstGeom>
          <a:ln w="44450">
            <a:solidFill>
              <a:schemeClr val="bg1"/>
            </a:solidFill>
          </a:ln>
        </p:spPr>
      </p:pic>
      <p:pic>
        <p:nvPicPr>
          <p:cNvPr id="6" name="Obraz 5">
            <a:extLst>
              <a:ext uri="{FF2B5EF4-FFF2-40B4-BE49-F238E27FC236}">
                <a16:creationId xmlns:a16="http://schemas.microsoft.com/office/drawing/2014/main" id="{3A8D4BC5-669A-FD81-3270-2DC9CB3D4429}"/>
              </a:ext>
            </a:extLst>
          </p:cNvPr>
          <p:cNvPicPr>
            <a:picLocks noChangeAspect="1"/>
          </p:cNvPicPr>
          <p:nvPr/>
        </p:nvPicPr>
        <p:blipFill rotWithShape="1">
          <a:blip r:embed="rId7">
            <a:extLst>
              <a:ext uri="{28A0092B-C50C-407E-A947-70E740481C1C}">
                <a14:useLocalDpi xmlns:a14="http://schemas.microsoft.com/office/drawing/2010/main" val="0"/>
              </a:ext>
            </a:extLst>
          </a:blip>
          <a:srcRect l="51824" t="3687" r="12095" b="540"/>
          <a:stretch/>
        </p:blipFill>
        <p:spPr>
          <a:xfrm>
            <a:off x="5546316" y="2181935"/>
            <a:ext cx="3751510" cy="3873421"/>
          </a:xfrm>
          <a:prstGeom prst="ellipse">
            <a:avLst/>
          </a:prstGeom>
          <a:ln w="44450">
            <a:solidFill>
              <a:schemeClr val="bg1"/>
            </a:solidFill>
          </a:ln>
        </p:spPr>
      </p:pic>
      <p:pic>
        <p:nvPicPr>
          <p:cNvPr id="7" name="Obraz 6">
            <a:extLst>
              <a:ext uri="{FF2B5EF4-FFF2-40B4-BE49-F238E27FC236}">
                <a16:creationId xmlns:a16="http://schemas.microsoft.com/office/drawing/2014/main" id="{4003B972-51E3-C0D5-9DF3-4133211521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3518053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599767" y="614887"/>
            <a:ext cx="6302477" cy="466920"/>
          </a:xfrm>
        </p:spPr>
        <p:txBody>
          <a:bodyPr>
            <a:noAutofit/>
          </a:bodyPr>
          <a:lstStyle/>
          <a:p>
            <a:pPr algn="l"/>
            <a:r>
              <a:rPr lang="pl-PL" sz="3200" dirty="0">
                <a:solidFill>
                  <a:srgbClr val="F15B28"/>
                </a:solidFill>
                <a:latin typeface="Arial Nova" panose="020B0804020202020204" pitchFamily="34" charset="0"/>
              </a:rPr>
              <a:t>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JE </a:t>
            </a:r>
            <a:r>
              <a:rPr lang="pl-PL" sz="3200" dirty="0">
                <a:solidFill>
                  <a:srgbClr val="2701C5"/>
                </a:solidFill>
                <a:latin typeface="Arial Nova" panose="020B0804020202020204" pitchFamily="34" charset="0"/>
              </a:rPr>
              <a:t>SPECJALNE</a:t>
            </a:r>
          </a:p>
        </p:txBody>
      </p:sp>
      <p:sp>
        <p:nvSpPr>
          <p:cNvPr id="8" name="Podtytuł 7">
            <a:extLst>
              <a:ext uri="{FF2B5EF4-FFF2-40B4-BE49-F238E27FC236}">
                <a16:creationId xmlns:a16="http://schemas.microsoft.com/office/drawing/2014/main" id="{A043B672-477C-2BA2-EF05-3546058E1A02}"/>
              </a:ext>
            </a:extLst>
          </p:cNvPr>
          <p:cNvSpPr>
            <a:spLocks noGrp="1"/>
          </p:cNvSpPr>
          <p:nvPr>
            <p:ph type="subTitle" idx="1"/>
          </p:nvPr>
        </p:nvSpPr>
        <p:spPr>
          <a:xfrm>
            <a:off x="1194480" y="1221611"/>
            <a:ext cx="4582283" cy="3894632"/>
          </a:xfrm>
        </p:spPr>
        <p:txBody>
          <a:bodyPr>
            <a:noAutofit/>
          </a:bodyPr>
          <a:lstStyle/>
          <a:p>
            <a:pPr marR="0" algn="l" rtl="0">
              <a:lnSpc>
                <a:spcPct val="100000"/>
              </a:lnSpc>
            </a:pPr>
            <a:r>
              <a:rPr lang="pl-PL" sz="3200" b="1" baseline="30000" dirty="0">
                <a:solidFill>
                  <a:srgbClr val="652C90"/>
                </a:solidFill>
                <a:latin typeface="Arial" panose="020B0604020202020204" pitchFamily="34" charset="0"/>
              </a:rPr>
              <a:t>EKO REJSY</a:t>
            </a:r>
          </a:p>
          <a:p>
            <a:pPr marR="0" algn="l" rtl="0">
              <a:lnSpc>
                <a:spcPct val="100000"/>
              </a:lnSpc>
            </a:pPr>
            <a:r>
              <a:rPr lang="pl-PL" sz="1600" i="0" u="none" strike="noStrike" baseline="30000" dirty="0">
                <a:latin typeface="Arial" panose="020B0604020202020204" pitchFamily="34" charset="0"/>
              </a:rPr>
              <a:t>Przy założeniu organizacji imprezy nad rzeką  - możemy także zaproponować Eko-Rejsy motorówką z echosondą i komentarzem ichtiologa. </a:t>
            </a:r>
          </a:p>
          <a:p>
            <a:pPr marR="0" algn="l" rtl="0">
              <a:lnSpc>
                <a:spcPct val="100000"/>
              </a:lnSpc>
            </a:pPr>
            <a:r>
              <a:rPr lang="pl-PL" sz="1600" i="0" u="none" strike="noStrike" baseline="30000" dirty="0">
                <a:latin typeface="Arial" panose="020B0604020202020204" pitchFamily="34" charset="0"/>
              </a:rPr>
              <a:t>Eco Rejsy to fantastyczne przeżycia, które na długo pozostają w pamięci uczestników. Dzieci podczas rejsu poza niesamowitą atrakcją, cieszą się, że mogą poznać życie jezior, rzek oraz organizmów wodnych w nietuzinkowy sposób.</a:t>
            </a:r>
          </a:p>
          <a:p>
            <a:pPr marR="0" algn="l" rtl="0">
              <a:lnSpc>
                <a:spcPct val="100000"/>
              </a:lnSpc>
            </a:pPr>
            <a:r>
              <a:rPr lang="pl-PL" sz="1600" i="0" u="none" strike="noStrike" baseline="30000" dirty="0">
                <a:latin typeface="Arial" panose="020B0604020202020204" pitchFamily="34" charset="0"/>
              </a:rPr>
              <a:t>Dorośli relaksują się i odpoczywają na łonie przyrody, poznając przy okazji rybie ciekawostki oraz ważny aspekt ekologiczny środowiska wodnego.</a:t>
            </a:r>
          </a:p>
          <a:p>
            <a:pPr marR="0" algn="l" rtl="0">
              <a:lnSpc>
                <a:spcPct val="100000"/>
              </a:lnSpc>
            </a:pPr>
            <a:r>
              <a:rPr lang="pl-PL" sz="1600" i="0" u="none" strike="noStrike" baseline="30000" dirty="0">
                <a:latin typeface="Arial" panose="020B0604020202020204" pitchFamily="34" charset="0"/>
              </a:rPr>
              <a:t>Rodzina ma możliwość spędzić czas ze swoimi pociechami w zupełnie odmienny sposób.</a:t>
            </a:r>
          </a:p>
          <a:p>
            <a:pPr marR="0" algn="l" rtl="0">
              <a:lnSpc>
                <a:spcPct val="100000"/>
              </a:lnSpc>
            </a:pPr>
            <a:r>
              <a:rPr lang="pl-PL" sz="1600" i="0" u="none" strike="noStrike" baseline="30000" dirty="0">
                <a:latin typeface="Arial" panose="020B0604020202020204" pitchFamily="34" charset="0"/>
              </a:rPr>
              <a:t>Wędkarze mają możliwość dowiedzieć się więcej o swoim ulubionym drapieżniku.</a:t>
            </a:r>
          </a:p>
          <a:p>
            <a:pPr marR="0" algn="l" rtl="0">
              <a:lnSpc>
                <a:spcPct val="100000"/>
              </a:lnSpc>
            </a:pPr>
            <a:r>
              <a:rPr lang="pl-PL" sz="1600" i="0" u="none" strike="noStrike" baseline="30000" dirty="0">
                <a:latin typeface="Arial" panose="020B0604020202020204" pitchFamily="34" charset="0"/>
              </a:rPr>
              <a:t>A pozostali?</a:t>
            </a:r>
          </a:p>
          <a:p>
            <a:pPr marR="0" algn="l" rtl="0">
              <a:lnSpc>
                <a:spcPct val="100000"/>
              </a:lnSpc>
            </a:pPr>
            <a:r>
              <a:rPr lang="pl-PL" sz="1600" i="0" u="none" strike="noStrike" baseline="30000" dirty="0">
                <a:latin typeface="Arial" panose="020B0604020202020204" pitchFamily="34" charset="0"/>
              </a:rPr>
              <a:t>Zakochani wzdychają, a miłośnicy przyrody wypatrują z zupełnie innej perspektywy obiektów do fotografowania.</a:t>
            </a:r>
          </a:p>
          <a:p>
            <a:pPr marR="0" algn="l" rtl="0">
              <a:lnSpc>
                <a:spcPct val="100000"/>
              </a:lnSpc>
            </a:pPr>
            <a:endParaRPr lang="pl-PL" i="0" u="none" strike="noStrike" baseline="30000" dirty="0">
              <a:latin typeface="Arial" panose="020B0604020202020204" pitchFamily="34" charset="0"/>
            </a:endParaRPr>
          </a:p>
        </p:txBody>
      </p:sp>
      <p:pic>
        <p:nvPicPr>
          <p:cNvPr id="11" name="Obraz 10">
            <a:extLst>
              <a:ext uri="{FF2B5EF4-FFF2-40B4-BE49-F238E27FC236}">
                <a16:creationId xmlns:a16="http://schemas.microsoft.com/office/drawing/2014/main" id="{222F7B23-7066-A20F-B768-AC65C3805015}"/>
              </a:ext>
            </a:extLst>
          </p:cNvPr>
          <p:cNvPicPr>
            <a:picLocks noChangeAspect="1"/>
          </p:cNvPicPr>
          <p:nvPr/>
        </p:nvPicPr>
        <p:blipFill rotWithShape="1">
          <a:blip r:embed="rId2">
            <a:extLst>
              <a:ext uri="{28A0092B-C50C-407E-A947-70E740481C1C}">
                <a14:useLocalDpi xmlns:a14="http://schemas.microsoft.com/office/drawing/2010/main" val="0"/>
              </a:ext>
            </a:extLst>
          </a:blip>
          <a:srcRect l="20939" t="-4254" r="37041" b="4254"/>
          <a:stretch/>
        </p:blipFill>
        <p:spPr>
          <a:xfrm>
            <a:off x="6845289" y="-1056537"/>
            <a:ext cx="5289756" cy="5328093"/>
          </a:xfrm>
          <a:prstGeom prst="ellipse">
            <a:avLst/>
          </a:prstGeom>
        </p:spPr>
      </p:pic>
      <p:sp>
        <p:nvSpPr>
          <p:cNvPr id="16" name="Schemat blokowy: łącznik 15">
            <a:extLst>
              <a:ext uri="{FF2B5EF4-FFF2-40B4-BE49-F238E27FC236}">
                <a16:creationId xmlns:a16="http://schemas.microsoft.com/office/drawing/2014/main" id="{492607A7-1A5D-B6D8-0E68-9DB1497521DE}"/>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5A3815D6-0DB0-0DE8-B8F8-D3B307651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12" y="1302632"/>
            <a:ext cx="273140" cy="304878"/>
          </a:xfrm>
          <a:prstGeom prst="rect">
            <a:avLst/>
          </a:prstGeom>
        </p:spPr>
      </p:pic>
      <p:sp>
        <p:nvSpPr>
          <p:cNvPr id="3" name="Podtytuł 7">
            <a:extLst>
              <a:ext uri="{FF2B5EF4-FFF2-40B4-BE49-F238E27FC236}">
                <a16:creationId xmlns:a16="http://schemas.microsoft.com/office/drawing/2014/main" id="{48E9B90A-355D-6509-1209-707CE4371E79}"/>
              </a:ext>
            </a:extLst>
          </p:cNvPr>
          <p:cNvSpPr txBox="1">
            <a:spLocks/>
          </p:cNvSpPr>
          <p:nvPr/>
        </p:nvSpPr>
        <p:spPr>
          <a:xfrm>
            <a:off x="1240019" y="3011033"/>
            <a:ext cx="5413978" cy="833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pl-PL" baseline="30000" dirty="0">
              <a:solidFill>
                <a:schemeClr val="tx2"/>
              </a:solidFill>
              <a:latin typeface="Arial" panose="020B0604020202020204" pitchFamily="34" charset="0"/>
            </a:endParaRPr>
          </a:p>
        </p:txBody>
      </p:sp>
      <p:grpSp>
        <p:nvGrpSpPr>
          <p:cNvPr id="4" name="Grupa 3">
            <a:extLst>
              <a:ext uri="{FF2B5EF4-FFF2-40B4-BE49-F238E27FC236}">
                <a16:creationId xmlns:a16="http://schemas.microsoft.com/office/drawing/2014/main" id="{AEB8078E-EE55-129D-C232-972CBD7332C8}"/>
              </a:ext>
            </a:extLst>
          </p:cNvPr>
          <p:cNvGrpSpPr/>
          <p:nvPr/>
        </p:nvGrpSpPr>
        <p:grpSpPr>
          <a:xfrm>
            <a:off x="-720405" y="5788311"/>
            <a:ext cx="13566868" cy="2265535"/>
            <a:chOff x="-420574" y="3751148"/>
            <a:chExt cx="13566868" cy="1844194"/>
          </a:xfrm>
        </p:grpSpPr>
        <p:sp>
          <p:nvSpPr>
            <p:cNvPr id="9" name="Prostokąt: zaokrąglone rogi 8">
              <a:extLst>
                <a:ext uri="{FF2B5EF4-FFF2-40B4-BE49-F238E27FC236}">
                  <a16:creationId xmlns:a16="http://schemas.microsoft.com/office/drawing/2014/main" id="{2F826859-5284-53CD-8690-5E46FCC08CF2}"/>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13D2D85E-F100-39A1-80E9-6F8210F9F32E}"/>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66B71D1D-FC0C-0F2E-5391-8D22C047DA8A}"/>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CDD1CFEF-BD8D-E818-2A3E-A7AE0463C2C6}"/>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8" name="Owal 17">
            <a:extLst>
              <a:ext uri="{FF2B5EF4-FFF2-40B4-BE49-F238E27FC236}">
                <a16:creationId xmlns:a16="http://schemas.microsoft.com/office/drawing/2014/main" id="{6C2592A6-C7C5-E070-4BB4-C473AE5A9211}"/>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2" name="Grupa 21">
            <a:extLst>
              <a:ext uri="{FF2B5EF4-FFF2-40B4-BE49-F238E27FC236}">
                <a16:creationId xmlns:a16="http://schemas.microsoft.com/office/drawing/2014/main" id="{0680179F-A627-F9D5-71DB-1193406D303E}"/>
              </a:ext>
            </a:extLst>
          </p:cNvPr>
          <p:cNvGrpSpPr/>
          <p:nvPr/>
        </p:nvGrpSpPr>
        <p:grpSpPr>
          <a:xfrm>
            <a:off x="2010293" y="5236205"/>
            <a:ext cx="1154626" cy="1154626"/>
            <a:chOff x="6212588" y="4310555"/>
            <a:chExt cx="1844867" cy="1844867"/>
          </a:xfrm>
        </p:grpSpPr>
        <p:sp>
          <p:nvSpPr>
            <p:cNvPr id="23" name="Owal 22">
              <a:extLst>
                <a:ext uri="{FF2B5EF4-FFF2-40B4-BE49-F238E27FC236}">
                  <a16:creationId xmlns:a16="http://schemas.microsoft.com/office/drawing/2014/main" id="{C08CD3AB-2F89-3E2A-6CCE-330266B7099F}"/>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4" name="Obraz 23">
              <a:extLst>
                <a:ext uri="{FF2B5EF4-FFF2-40B4-BE49-F238E27FC236}">
                  <a16:creationId xmlns:a16="http://schemas.microsoft.com/office/drawing/2014/main" id="{2EAFA917-BE4C-ED0B-43DF-FEBC3FCE3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pic>
        <p:nvPicPr>
          <p:cNvPr id="5" name="Obraz 4">
            <a:extLst>
              <a:ext uri="{FF2B5EF4-FFF2-40B4-BE49-F238E27FC236}">
                <a16:creationId xmlns:a16="http://schemas.microsoft.com/office/drawing/2014/main" id="{C03126E1-6F19-837F-1497-5C1A6EB7A1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7" name="Obraz 6">
            <a:extLst>
              <a:ext uri="{FF2B5EF4-FFF2-40B4-BE49-F238E27FC236}">
                <a16:creationId xmlns:a16="http://schemas.microsoft.com/office/drawing/2014/main" id="{4003B972-51E3-C0D5-9DF3-4133211521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2291404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599767" y="614887"/>
            <a:ext cx="6302477" cy="466920"/>
          </a:xfrm>
        </p:spPr>
        <p:txBody>
          <a:bodyPr>
            <a:noAutofit/>
          </a:bodyPr>
          <a:lstStyle/>
          <a:p>
            <a:pPr algn="l"/>
            <a:r>
              <a:rPr lang="pl-PL" sz="3200" dirty="0">
                <a:solidFill>
                  <a:srgbClr val="2701C5"/>
                </a:solidFill>
                <a:latin typeface="Arial Nova" panose="020B0804020202020204" pitchFamily="34" charset="0"/>
              </a:rPr>
              <a:t>WYPOSAŻENIE </a:t>
            </a:r>
            <a:r>
              <a:rPr lang="pl-PL" sz="3200" dirty="0">
                <a:solidFill>
                  <a:srgbClr val="33B243"/>
                </a:solidFill>
                <a:latin typeface="Arial Nova" panose="020B0804020202020204" pitchFamily="34" charset="0"/>
              </a:rPr>
              <a:t>TECHNICZNE</a:t>
            </a:r>
          </a:p>
        </p:txBody>
      </p:sp>
      <p:sp>
        <p:nvSpPr>
          <p:cNvPr id="8" name="Podtytuł 7">
            <a:extLst>
              <a:ext uri="{FF2B5EF4-FFF2-40B4-BE49-F238E27FC236}">
                <a16:creationId xmlns:a16="http://schemas.microsoft.com/office/drawing/2014/main" id="{A043B672-477C-2BA2-EF05-3546058E1A02}"/>
              </a:ext>
            </a:extLst>
          </p:cNvPr>
          <p:cNvSpPr>
            <a:spLocks noGrp="1"/>
          </p:cNvSpPr>
          <p:nvPr>
            <p:ph type="subTitle" idx="1"/>
          </p:nvPr>
        </p:nvSpPr>
        <p:spPr>
          <a:xfrm>
            <a:off x="1240018" y="1339566"/>
            <a:ext cx="5140044" cy="833184"/>
          </a:xfrm>
        </p:spPr>
        <p:txBody>
          <a:bodyPr>
            <a:noAutofit/>
          </a:bodyPr>
          <a:lstStyle/>
          <a:p>
            <a:pPr marR="0" algn="l" rtl="0">
              <a:lnSpc>
                <a:spcPct val="100000"/>
              </a:lnSpc>
            </a:pPr>
            <a:r>
              <a:rPr lang="pl-PL" sz="3200" b="1" baseline="30000" dirty="0">
                <a:solidFill>
                  <a:srgbClr val="652C90"/>
                </a:solidFill>
                <a:latin typeface="Arial" panose="020B0604020202020204" pitchFamily="34" charset="0"/>
              </a:rPr>
              <a:t>ZAPEWNIAMY: </a:t>
            </a:r>
          </a:p>
          <a:p>
            <a:pPr marL="342900" marR="0" indent="-342900" algn="l" rtl="0">
              <a:lnSpc>
                <a:spcPct val="100000"/>
              </a:lnSpc>
              <a:buFont typeface="Arial" panose="020B0604020202020204" pitchFamily="34" charset="0"/>
              <a:buChar char="•"/>
            </a:pPr>
            <a:r>
              <a:rPr lang="pl-PL" baseline="30000" dirty="0">
                <a:latin typeface="Arial" panose="020B0604020202020204" pitchFamily="34" charset="0"/>
              </a:rPr>
              <a:t>Namioty pod stanowiska warsztatowe</a:t>
            </a:r>
          </a:p>
          <a:p>
            <a:pPr marL="342900" marR="0" indent="-342900" algn="l" rtl="0">
              <a:lnSpc>
                <a:spcPct val="100000"/>
              </a:lnSpc>
              <a:buFont typeface="Arial" panose="020B0604020202020204" pitchFamily="34" charset="0"/>
              <a:buChar char="•"/>
            </a:pPr>
            <a:r>
              <a:rPr lang="pl-PL" baseline="30000" dirty="0">
                <a:latin typeface="Arial" panose="020B0604020202020204" pitchFamily="34" charset="0"/>
              </a:rPr>
              <a:t>Stoły, krzesła</a:t>
            </a:r>
          </a:p>
          <a:p>
            <a:pPr marL="342900" marR="0" indent="-342900" algn="l" rtl="0">
              <a:lnSpc>
                <a:spcPct val="100000"/>
              </a:lnSpc>
              <a:buFont typeface="Arial" panose="020B0604020202020204" pitchFamily="34" charset="0"/>
              <a:buChar char="•"/>
            </a:pPr>
            <a:r>
              <a:rPr lang="pl-PL" baseline="30000" dirty="0">
                <a:latin typeface="Arial" panose="020B0604020202020204" pitchFamily="34" charset="0"/>
              </a:rPr>
              <a:t>Agregaty</a:t>
            </a:r>
          </a:p>
          <a:p>
            <a:pPr marL="342900" marR="0" indent="-342900" algn="l" rtl="0">
              <a:lnSpc>
                <a:spcPct val="100000"/>
              </a:lnSpc>
              <a:buFont typeface="Arial" panose="020B0604020202020204" pitchFamily="34" charset="0"/>
              <a:buChar char="•"/>
            </a:pPr>
            <a:r>
              <a:rPr lang="pl-PL" baseline="30000" dirty="0">
                <a:latin typeface="Arial" panose="020B0604020202020204" pitchFamily="34" charset="0"/>
              </a:rPr>
              <a:t>Koordynatora</a:t>
            </a:r>
          </a:p>
          <a:p>
            <a:pPr marL="342900" marR="0" indent="-342900" algn="l" rtl="0">
              <a:lnSpc>
                <a:spcPct val="100000"/>
              </a:lnSpc>
              <a:buFont typeface="Arial" panose="020B0604020202020204" pitchFamily="34" charset="0"/>
              <a:buChar char="•"/>
            </a:pPr>
            <a:r>
              <a:rPr lang="pl-PL" baseline="30000" dirty="0">
                <a:latin typeface="Arial" panose="020B0604020202020204" pitchFamily="34" charset="0"/>
              </a:rPr>
              <a:t>Regulamin urządzeń i atesty</a:t>
            </a:r>
          </a:p>
          <a:p>
            <a:pPr marR="0" algn="l" rtl="0">
              <a:lnSpc>
                <a:spcPct val="100000"/>
              </a:lnSpc>
            </a:pPr>
            <a:endParaRPr lang="pl-PL" baseline="30000" dirty="0">
              <a:latin typeface="Arial" panose="020B0604020202020204" pitchFamily="34" charset="0"/>
            </a:endParaRPr>
          </a:p>
        </p:txBody>
      </p:sp>
      <p:pic>
        <p:nvPicPr>
          <p:cNvPr id="11" name="Obraz 10">
            <a:extLst>
              <a:ext uri="{FF2B5EF4-FFF2-40B4-BE49-F238E27FC236}">
                <a16:creationId xmlns:a16="http://schemas.microsoft.com/office/drawing/2014/main" id="{222F7B23-7066-A20F-B768-AC65C3805015}"/>
              </a:ext>
            </a:extLst>
          </p:cNvPr>
          <p:cNvPicPr>
            <a:picLocks noChangeAspect="1"/>
          </p:cNvPicPr>
          <p:nvPr/>
        </p:nvPicPr>
        <p:blipFill>
          <a:blip r:embed="rId2">
            <a:extLst>
              <a:ext uri="{28A0092B-C50C-407E-A947-70E740481C1C}">
                <a14:useLocalDpi xmlns:a14="http://schemas.microsoft.com/office/drawing/2010/main" val="0"/>
              </a:ext>
            </a:extLst>
          </a:blip>
          <a:srcRect l="16866" r="16866"/>
          <a:stretch/>
        </p:blipFill>
        <p:spPr>
          <a:xfrm>
            <a:off x="6582857" y="-1367332"/>
            <a:ext cx="5289756" cy="5328093"/>
          </a:xfrm>
          <a:prstGeom prst="ellipse">
            <a:avLst/>
          </a:prstGeom>
        </p:spPr>
      </p:pic>
      <p:sp>
        <p:nvSpPr>
          <p:cNvPr id="16" name="Schemat blokowy: łącznik 15">
            <a:extLst>
              <a:ext uri="{FF2B5EF4-FFF2-40B4-BE49-F238E27FC236}">
                <a16:creationId xmlns:a16="http://schemas.microsoft.com/office/drawing/2014/main" id="{492607A7-1A5D-B6D8-0E68-9DB1497521DE}"/>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5A3815D6-0DB0-0DE8-B8F8-D3B307651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12" y="1302632"/>
            <a:ext cx="273140" cy="304878"/>
          </a:xfrm>
          <a:prstGeom prst="rect">
            <a:avLst/>
          </a:prstGeom>
        </p:spPr>
      </p:pic>
      <p:sp>
        <p:nvSpPr>
          <p:cNvPr id="3" name="Podtytuł 7">
            <a:extLst>
              <a:ext uri="{FF2B5EF4-FFF2-40B4-BE49-F238E27FC236}">
                <a16:creationId xmlns:a16="http://schemas.microsoft.com/office/drawing/2014/main" id="{48E9B90A-355D-6509-1209-707CE4371E79}"/>
              </a:ext>
            </a:extLst>
          </p:cNvPr>
          <p:cNvSpPr txBox="1">
            <a:spLocks/>
          </p:cNvSpPr>
          <p:nvPr/>
        </p:nvSpPr>
        <p:spPr>
          <a:xfrm>
            <a:off x="1240019" y="3011033"/>
            <a:ext cx="5413978" cy="833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pl-PL" baseline="30000" dirty="0">
              <a:solidFill>
                <a:schemeClr val="tx2"/>
              </a:solidFill>
              <a:latin typeface="Arial" panose="020B0604020202020204" pitchFamily="34" charset="0"/>
            </a:endParaRPr>
          </a:p>
        </p:txBody>
      </p:sp>
      <p:grpSp>
        <p:nvGrpSpPr>
          <p:cNvPr id="4" name="Grupa 3">
            <a:extLst>
              <a:ext uri="{FF2B5EF4-FFF2-40B4-BE49-F238E27FC236}">
                <a16:creationId xmlns:a16="http://schemas.microsoft.com/office/drawing/2014/main" id="{AEB8078E-EE55-129D-C232-972CBD7332C8}"/>
              </a:ext>
            </a:extLst>
          </p:cNvPr>
          <p:cNvGrpSpPr/>
          <p:nvPr/>
        </p:nvGrpSpPr>
        <p:grpSpPr>
          <a:xfrm>
            <a:off x="-720405" y="5788311"/>
            <a:ext cx="13566868" cy="2265535"/>
            <a:chOff x="-420574" y="3751148"/>
            <a:chExt cx="13566868" cy="1844194"/>
          </a:xfrm>
        </p:grpSpPr>
        <p:sp>
          <p:nvSpPr>
            <p:cNvPr id="9" name="Prostokąt: zaokrąglone rogi 8">
              <a:extLst>
                <a:ext uri="{FF2B5EF4-FFF2-40B4-BE49-F238E27FC236}">
                  <a16:creationId xmlns:a16="http://schemas.microsoft.com/office/drawing/2014/main" id="{2F826859-5284-53CD-8690-5E46FCC08CF2}"/>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13D2D85E-F100-39A1-80E9-6F8210F9F32E}"/>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66B71D1D-FC0C-0F2E-5391-8D22C047DA8A}"/>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CDD1CFEF-BD8D-E818-2A3E-A7AE0463C2C6}"/>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8" name="Owal 17">
            <a:extLst>
              <a:ext uri="{FF2B5EF4-FFF2-40B4-BE49-F238E27FC236}">
                <a16:creationId xmlns:a16="http://schemas.microsoft.com/office/drawing/2014/main" id="{6C2592A6-C7C5-E070-4BB4-C473AE5A9211}"/>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2" name="Grupa 21">
            <a:extLst>
              <a:ext uri="{FF2B5EF4-FFF2-40B4-BE49-F238E27FC236}">
                <a16:creationId xmlns:a16="http://schemas.microsoft.com/office/drawing/2014/main" id="{0680179F-A627-F9D5-71DB-1193406D303E}"/>
              </a:ext>
            </a:extLst>
          </p:cNvPr>
          <p:cNvGrpSpPr/>
          <p:nvPr/>
        </p:nvGrpSpPr>
        <p:grpSpPr>
          <a:xfrm>
            <a:off x="2010293" y="5236205"/>
            <a:ext cx="1154626" cy="1154626"/>
            <a:chOff x="6212588" y="4310555"/>
            <a:chExt cx="1844867" cy="1844867"/>
          </a:xfrm>
        </p:grpSpPr>
        <p:sp>
          <p:nvSpPr>
            <p:cNvPr id="23" name="Owal 22">
              <a:extLst>
                <a:ext uri="{FF2B5EF4-FFF2-40B4-BE49-F238E27FC236}">
                  <a16:creationId xmlns:a16="http://schemas.microsoft.com/office/drawing/2014/main" id="{C08CD3AB-2F89-3E2A-6CCE-330266B7099F}"/>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4" name="Obraz 23">
              <a:extLst>
                <a:ext uri="{FF2B5EF4-FFF2-40B4-BE49-F238E27FC236}">
                  <a16:creationId xmlns:a16="http://schemas.microsoft.com/office/drawing/2014/main" id="{2EAFA917-BE4C-ED0B-43DF-FEBC3FCE3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pic>
        <p:nvPicPr>
          <p:cNvPr id="5" name="Obraz 4">
            <a:extLst>
              <a:ext uri="{FF2B5EF4-FFF2-40B4-BE49-F238E27FC236}">
                <a16:creationId xmlns:a16="http://schemas.microsoft.com/office/drawing/2014/main" id="{C03126E1-6F19-837F-1497-5C1A6EB7A1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6" name="Obraz 5">
            <a:extLst>
              <a:ext uri="{FF2B5EF4-FFF2-40B4-BE49-F238E27FC236}">
                <a16:creationId xmlns:a16="http://schemas.microsoft.com/office/drawing/2014/main" id="{239FB385-6985-BB13-8123-450A734F7CCC}"/>
              </a:ext>
            </a:extLst>
          </p:cNvPr>
          <p:cNvPicPr>
            <a:picLocks noChangeAspect="1"/>
          </p:cNvPicPr>
          <p:nvPr/>
        </p:nvPicPr>
        <p:blipFill>
          <a:blip r:embed="rId6">
            <a:extLst>
              <a:ext uri="{28A0092B-C50C-407E-A947-70E740481C1C}">
                <a14:useLocalDpi xmlns:a14="http://schemas.microsoft.com/office/drawing/2010/main" val="0"/>
              </a:ext>
            </a:extLst>
          </a:blip>
          <a:srcRect l="11936" r="11936"/>
          <a:stretch/>
        </p:blipFill>
        <p:spPr>
          <a:xfrm>
            <a:off x="5472422" y="1607510"/>
            <a:ext cx="4105192" cy="4044361"/>
          </a:xfrm>
          <a:prstGeom prst="ellipse">
            <a:avLst/>
          </a:prstGeom>
          <a:ln w="44450">
            <a:solidFill>
              <a:schemeClr val="bg1"/>
            </a:solidFill>
          </a:ln>
        </p:spPr>
      </p:pic>
      <p:pic>
        <p:nvPicPr>
          <p:cNvPr id="7" name="Obraz 6">
            <a:extLst>
              <a:ext uri="{FF2B5EF4-FFF2-40B4-BE49-F238E27FC236}">
                <a16:creationId xmlns:a16="http://schemas.microsoft.com/office/drawing/2014/main" id="{C2693F59-6B0A-33F3-D268-F3E4ACBDB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4262953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599767" y="614887"/>
            <a:ext cx="6302477" cy="466920"/>
          </a:xfrm>
        </p:spPr>
        <p:txBody>
          <a:bodyPr>
            <a:noAutofit/>
          </a:bodyPr>
          <a:lstStyle/>
          <a:p>
            <a:pPr algn="l"/>
            <a:r>
              <a:rPr lang="pl-PL" sz="3200" dirty="0">
                <a:solidFill>
                  <a:srgbClr val="2701C5"/>
                </a:solidFill>
                <a:latin typeface="Arial Nova" panose="020B0804020202020204" pitchFamily="34" charset="0"/>
              </a:rPr>
              <a:t>Kosztorys</a:t>
            </a:r>
          </a:p>
        </p:txBody>
      </p:sp>
      <p:pic>
        <p:nvPicPr>
          <p:cNvPr id="5" name="Obraz 4">
            <a:extLst>
              <a:ext uri="{FF2B5EF4-FFF2-40B4-BE49-F238E27FC236}">
                <a16:creationId xmlns:a16="http://schemas.microsoft.com/office/drawing/2014/main" id="{E33E6040-9898-CC56-028A-81A408515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93" y="5475723"/>
            <a:ext cx="853256" cy="733176"/>
          </a:xfrm>
          <a:prstGeom prst="rect">
            <a:avLst/>
          </a:prstGeom>
        </p:spPr>
      </p:pic>
      <p:sp>
        <p:nvSpPr>
          <p:cNvPr id="8" name="Podtytuł 7">
            <a:extLst>
              <a:ext uri="{FF2B5EF4-FFF2-40B4-BE49-F238E27FC236}">
                <a16:creationId xmlns:a16="http://schemas.microsoft.com/office/drawing/2014/main" id="{A043B672-477C-2BA2-EF05-3546058E1A02}"/>
              </a:ext>
            </a:extLst>
          </p:cNvPr>
          <p:cNvSpPr>
            <a:spLocks noGrp="1"/>
          </p:cNvSpPr>
          <p:nvPr>
            <p:ph type="subTitle" idx="1"/>
          </p:nvPr>
        </p:nvSpPr>
        <p:spPr>
          <a:xfrm>
            <a:off x="1245290" y="4127687"/>
            <a:ext cx="7414132" cy="975796"/>
          </a:xfrm>
        </p:spPr>
        <p:txBody>
          <a:bodyPr>
            <a:noAutofit/>
          </a:bodyPr>
          <a:lstStyle/>
          <a:p>
            <a:pPr marR="0" algn="l" rtl="0">
              <a:lnSpc>
                <a:spcPct val="100000"/>
              </a:lnSpc>
            </a:pPr>
            <a:r>
              <a:rPr lang="pl-PL" sz="2000" b="1" i="0" u="none" strike="noStrike" baseline="30000" dirty="0" err="1">
                <a:solidFill>
                  <a:srgbClr val="652C90"/>
                </a:solidFill>
                <a:latin typeface="Arial" panose="020B0604020202020204" pitchFamily="34" charset="0"/>
              </a:rPr>
              <a:t>Warunkli</a:t>
            </a:r>
            <a:r>
              <a:rPr lang="pl-PL" sz="2000" b="1" i="0" u="none" strike="noStrike" baseline="30000" dirty="0">
                <a:solidFill>
                  <a:srgbClr val="652C90"/>
                </a:solidFill>
                <a:latin typeface="Arial" panose="020B0604020202020204" pitchFamily="34" charset="0"/>
              </a:rPr>
              <a:t> finansowe</a:t>
            </a:r>
            <a:endParaRPr lang="pl-PL" sz="3200" b="1" baseline="30000" dirty="0">
              <a:solidFill>
                <a:srgbClr val="000000"/>
              </a:solidFill>
              <a:latin typeface="Arial" panose="020B0604020202020204" pitchFamily="34" charset="0"/>
            </a:endParaRPr>
          </a:p>
          <a:p>
            <a:pPr marR="0" algn="l" rtl="0">
              <a:lnSpc>
                <a:spcPct val="100000"/>
              </a:lnSpc>
            </a:pPr>
            <a:r>
              <a:rPr lang="pl-PL" sz="2800" baseline="30000" dirty="0">
                <a:solidFill>
                  <a:srgbClr val="000000"/>
                </a:solidFill>
                <a:latin typeface="Arial" panose="020B0604020202020204" pitchFamily="34" charset="0"/>
              </a:rPr>
              <a:t>Rezerwacja terminów następuje po podpisaniu umowy. </a:t>
            </a:r>
          </a:p>
          <a:p>
            <a:pPr marR="0" algn="l" rtl="0">
              <a:lnSpc>
                <a:spcPct val="100000"/>
              </a:lnSpc>
            </a:pPr>
            <a:br>
              <a:rPr lang="pl-PL" sz="2800" i="0" u="sng" strike="noStrike" baseline="30000" dirty="0">
                <a:solidFill>
                  <a:srgbClr val="000000"/>
                </a:solidFill>
                <a:latin typeface="Arial" panose="020B0604020202020204" pitchFamily="34" charset="0"/>
              </a:rPr>
            </a:br>
            <a:endParaRPr lang="pl-PL" sz="2800" i="0" u="sng" strike="noStrike" baseline="30000" dirty="0">
              <a:solidFill>
                <a:schemeClr val="tx2"/>
              </a:solidFill>
              <a:latin typeface="Arial" panose="020B0604020202020204" pitchFamily="34" charset="0"/>
            </a:endParaRPr>
          </a:p>
        </p:txBody>
      </p:sp>
      <p:pic>
        <p:nvPicPr>
          <p:cNvPr id="11" name="Obraz 10">
            <a:extLst>
              <a:ext uri="{FF2B5EF4-FFF2-40B4-BE49-F238E27FC236}">
                <a16:creationId xmlns:a16="http://schemas.microsoft.com/office/drawing/2014/main" id="{222F7B23-7066-A20F-B768-AC65C3805015}"/>
              </a:ext>
            </a:extLst>
          </p:cNvPr>
          <p:cNvPicPr>
            <a:picLocks noChangeAspect="1"/>
          </p:cNvPicPr>
          <p:nvPr/>
        </p:nvPicPr>
        <p:blipFill rotWithShape="1">
          <a:blip r:embed="rId3">
            <a:extLst>
              <a:ext uri="{28A0092B-C50C-407E-A947-70E740481C1C}">
                <a14:useLocalDpi xmlns:a14="http://schemas.microsoft.com/office/drawing/2010/main" val="0"/>
              </a:ext>
            </a:extLst>
          </a:blip>
          <a:srcRect l="9529" t="939" r="26883" b="3014"/>
          <a:stretch/>
        </p:blipFill>
        <p:spPr>
          <a:xfrm>
            <a:off x="9016180" y="124935"/>
            <a:ext cx="3361362" cy="3385724"/>
          </a:xfrm>
          <a:prstGeom prst="ellipse">
            <a:avLst/>
          </a:prstGeom>
          <a:ln w="66675">
            <a:solidFill>
              <a:srgbClr val="652C90">
                <a:alpha val="44000"/>
              </a:srgbClr>
            </a:solidFill>
          </a:ln>
        </p:spPr>
      </p:pic>
      <p:sp>
        <p:nvSpPr>
          <p:cNvPr id="16" name="Schemat blokowy: łącznik 15">
            <a:extLst>
              <a:ext uri="{FF2B5EF4-FFF2-40B4-BE49-F238E27FC236}">
                <a16:creationId xmlns:a16="http://schemas.microsoft.com/office/drawing/2014/main" id="{492607A7-1A5D-B6D8-0E68-9DB1497521DE}"/>
              </a:ext>
            </a:extLst>
          </p:cNvPr>
          <p:cNvSpPr/>
          <p:nvPr/>
        </p:nvSpPr>
        <p:spPr>
          <a:xfrm>
            <a:off x="610347" y="4056011"/>
            <a:ext cx="466920" cy="466920"/>
          </a:xfrm>
          <a:prstGeom prst="flowChartConnec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7BC34D49-450E-C34B-B800-A99DD96087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9767" y="4042152"/>
            <a:ext cx="488080" cy="468371"/>
          </a:xfrm>
          <a:prstGeom prst="rect">
            <a:avLst/>
          </a:prstGeom>
        </p:spPr>
      </p:pic>
      <p:grpSp>
        <p:nvGrpSpPr>
          <p:cNvPr id="3" name="Grupa 2">
            <a:extLst>
              <a:ext uri="{FF2B5EF4-FFF2-40B4-BE49-F238E27FC236}">
                <a16:creationId xmlns:a16="http://schemas.microsoft.com/office/drawing/2014/main" id="{8270E172-AA84-E4EC-E080-ADF88E23A59E}"/>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672927FA-3A37-6B87-103E-EAA86FBE29C7}"/>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82634CEE-E751-173C-CB05-160B4D8A91E8}"/>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zaokrąglone rogi 12">
              <a:extLst>
                <a:ext uri="{FF2B5EF4-FFF2-40B4-BE49-F238E27FC236}">
                  <a16:creationId xmlns:a16="http://schemas.microsoft.com/office/drawing/2014/main" id="{EAAA666F-08BE-CC04-BA23-A8E239C8AB46}"/>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zaokrąglone rogi 13">
              <a:extLst>
                <a:ext uri="{FF2B5EF4-FFF2-40B4-BE49-F238E27FC236}">
                  <a16:creationId xmlns:a16="http://schemas.microsoft.com/office/drawing/2014/main" id="{F1CFC1F2-9315-C4D7-6C9B-AEC8D40754ED}"/>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0816D973-48E1-042D-C41D-2FAA544F2DE4}"/>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5C82DF5B-DD55-E5EF-3F76-B85B6CA359BC}"/>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218C0541-D738-E525-DB64-59726A7E776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F315280D-9F12-CD8D-8B3C-D13887E4C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6" name="pole tekstowe 5">
            <a:extLst>
              <a:ext uri="{FF2B5EF4-FFF2-40B4-BE49-F238E27FC236}">
                <a16:creationId xmlns:a16="http://schemas.microsoft.com/office/drawing/2014/main" id="{77A93D16-C440-6188-364B-F7BD30C55104}"/>
              </a:ext>
            </a:extLst>
          </p:cNvPr>
          <p:cNvSpPr txBox="1"/>
          <p:nvPr/>
        </p:nvSpPr>
        <p:spPr>
          <a:xfrm>
            <a:off x="1245290" y="1351110"/>
            <a:ext cx="6302477" cy="2308324"/>
          </a:xfrm>
          <a:prstGeom prst="rect">
            <a:avLst/>
          </a:prstGeom>
          <a:noFill/>
        </p:spPr>
        <p:txBody>
          <a:bodyPr wrap="square" rtlCol="0">
            <a:spAutoFit/>
          </a:bodyPr>
          <a:lstStyle/>
          <a:p>
            <a:r>
              <a:rPr lang="pl-PL" dirty="0"/>
              <a:t>Koszty całej imprezy zostaną przedstawione po wstępnym określeniu potrzeb i wyborze atrakcji.</a:t>
            </a:r>
            <a:br>
              <a:rPr lang="pl-PL" dirty="0"/>
            </a:br>
            <a:r>
              <a:rPr lang="pl-PL" dirty="0"/>
              <a:t>Do przedstawionych kosztów atrakcji doliczone zostaną koszty transportu oraz wyposażenia niezbędnego do ich przygotowania – Namioty, stoły, krzesła, agregaty, oraz koordynatorzy stref. </a:t>
            </a:r>
          </a:p>
          <a:p>
            <a:r>
              <a:rPr lang="pl-PL" dirty="0"/>
              <a:t>Koszty te ustalone zostaną po wstępnym wyborze atrakcji. </a:t>
            </a:r>
          </a:p>
          <a:p>
            <a:r>
              <a:rPr lang="pl-PL" dirty="0"/>
              <a:t> </a:t>
            </a:r>
            <a:r>
              <a:rPr lang="pl-PL" b="1" dirty="0"/>
              <a:t>Możemy także zaproponować nasz zestaw atrakcji, który będzie </a:t>
            </a:r>
            <a:r>
              <a:rPr lang="pl-PL" b="1" dirty="0" err="1"/>
              <a:t>mieśił</a:t>
            </a:r>
            <a:r>
              <a:rPr lang="pl-PL" b="1" dirty="0"/>
              <a:t> się w Państwa budżecie. </a:t>
            </a:r>
          </a:p>
        </p:txBody>
      </p:sp>
      <p:pic>
        <p:nvPicPr>
          <p:cNvPr id="7" name="Obraz 6">
            <a:extLst>
              <a:ext uri="{FF2B5EF4-FFF2-40B4-BE49-F238E27FC236}">
                <a16:creationId xmlns:a16="http://schemas.microsoft.com/office/drawing/2014/main" id="{514BE7F8-6E7D-252B-D51C-9A54E1565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897778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682022" y="562815"/>
            <a:ext cx="6289229" cy="466920"/>
          </a:xfrm>
        </p:spPr>
        <p:txBody>
          <a:bodyPr>
            <a:noAutofit/>
          </a:bodyPr>
          <a:lstStyle/>
          <a:p>
            <a:pPr algn="l"/>
            <a:r>
              <a:rPr lang="pl-PL" sz="4000" dirty="0">
                <a:solidFill>
                  <a:srgbClr val="F15B28"/>
                </a:solidFill>
                <a:latin typeface="Arial Nova" panose="020B0804020202020204" pitchFamily="34" charset="0"/>
              </a:rPr>
              <a:t>o</a:t>
            </a:r>
            <a:r>
              <a:rPr lang="pl-PL" sz="4000" dirty="0">
                <a:solidFill>
                  <a:srgbClr val="032098"/>
                </a:solidFill>
                <a:latin typeface="Arial Nova" panose="020B0804020202020204" pitchFamily="34" charset="0"/>
              </a:rPr>
              <a:t> </a:t>
            </a:r>
            <a:r>
              <a:rPr lang="pl-PL" sz="4000" dirty="0">
                <a:solidFill>
                  <a:srgbClr val="C00000"/>
                </a:solidFill>
                <a:latin typeface="Arial Nova" panose="020B0804020202020204" pitchFamily="34" charset="0"/>
              </a:rPr>
              <a:t>n</a:t>
            </a:r>
            <a:r>
              <a:rPr lang="pl-PL" sz="4000" dirty="0">
                <a:solidFill>
                  <a:srgbClr val="652C90"/>
                </a:solidFill>
                <a:latin typeface="Arial Nova" panose="020B0804020202020204" pitchFamily="34" charset="0"/>
              </a:rPr>
              <a:t>a</a:t>
            </a:r>
            <a:r>
              <a:rPr lang="pl-PL" sz="4000" dirty="0">
                <a:solidFill>
                  <a:srgbClr val="33B243"/>
                </a:solidFill>
                <a:latin typeface="Arial Nova" panose="020B0804020202020204" pitchFamily="34" charset="0"/>
              </a:rPr>
              <a:t>s</a:t>
            </a:r>
          </a:p>
        </p:txBody>
      </p:sp>
      <p:sp>
        <p:nvSpPr>
          <p:cNvPr id="11" name="Owal 10">
            <a:extLst>
              <a:ext uri="{FF2B5EF4-FFF2-40B4-BE49-F238E27FC236}">
                <a16:creationId xmlns:a16="http://schemas.microsoft.com/office/drawing/2014/main" id="{55DB9F6D-E483-C126-DC6C-401744E8A144}"/>
              </a:ext>
            </a:extLst>
          </p:cNvPr>
          <p:cNvSpPr/>
          <p:nvPr/>
        </p:nvSpPr>
        <p:spPr>
          <a:xfrm>
            <a:off x="768735" y="1415438"/>
            <a:ext cx="816078" cy="816077"/>
          </a:xfrm>
          <a:prstGeom prst="ellipse">
            <a:avLst/>
          </a:prstGeom>
          <a:solidFill>
            <a:srgbClr val="2701C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a:extLst>
              <a:ext uri="{FF2B5EF4-FFF2-40B4-BE49-F238E27FC236}">
                <a16:creationId xmlns:a16="http://schemas.microsoft.com/office/drawing/2014/main" id="{0ECF46A3-3728-E7DD-F3E8-9A42AC237F89}"/>
              </a:ext>
            </a:extLst>
          </p:cNvPr>
          <p:cNvSpPr txBox="1"/>
          <p:nvPr/>
        </p:nvSpPr>
        <p:spPr>
          <a:xfrm>
            <a:off x="1629150" y="1536341"/>
            <a:ext cx="4183626" cy="523220"/>
          </a:xfrm>
          <a:prstGeom prst="rect">
            <a:avLst/>
          </a:prstGeom>
          <a:noFill/>
        </p:spPr>
        <p:txBody>
          <a:bodyPr wrap="square" rtlCol="0">
            <a:spAutoFit/>
          </a:bodyPr>
          <a:lstStyle/>
          <a:p>
            <a:r>
              <a:rPr lang="pl-PL" sz="2800" dirty="0">
                <a:solidFill>
                  <a:schemeClr val="tx2"/>
                </a:solidFill>
                <a:latin typeface="Arial Nova" panose="020B0804020202020204" pitchFamily="34" charset="0"/>
              </a:rPr>
              <a:t>lat doświadczenia</a:t>
            </a:r>
          </a:p>
        </p:txBody>
      </p:sp>
      <p:sp>
        <p:nvSpPr>
          <p:cNvPr id="19" name="pole tekstowe 18">
            <a:extLst>
              <a:ext uri="{FF2B5EF4-FFF2-40B4-BE49-F238E27FC236}">
                <a16:creationId xmlns:a16="http://schemas.microsoft.com/office/drawing/2014/main" id="{B2305115-4AC8-93DB-B4E6-71F655A89366}"/>
              </a:ext>
            </a:extLst>
          </p:cNvPr>
          <p:cNvSpPr txBox="1"/>
          <p:nvPr/>
        </p:nvSpPr>
        <p:spPr>
          <a:xfrm>
            <a:off x="793316" y="1506221"/>
            <a:ext cx="870155" cy="646331"/>
          </a:xfrm>
          <a:prstGeom prst="rect">
            <a:avLst/>
          </a:prstGeom>
          <a:noFill/>
        </p:spPr>
        <p:txBody>
          <a:bodyPr wrap="square" rtlCol="0">
            <a:spAutoFit/>
          </a:bodyPr>
          <a:lstStyle/>
          <a:p>
            <a:r>
              <a:rPr lang="pl-PL" sz="3600" b="1" dirty="0">
                <a:solidFill>
                  <a:schemeClr val="bg1"/>
                </a:solidFill>
                <a:latin typeface="Arial Nova" panose="020B0804020202020204" pitchFamily="34" charset="0"/>
              </a:rPr>
              <a:t>13</a:t>
            </a:r>
          </a:p>
        </p:txBody>
      </p:sp>
      <p:sp>
        <p:nvSpPr>
          <p:cNvPr id="22" name="Owal 21">
            <a:extLst>
              <a:ext uri="{FF2B5EF4-FFF2-40B4-BE49-F238E27FC236}">
                <a16:creationId xmlns:a16="http://schemas.microsoft.com/office/drawing/2014/main" id="{B3347FF9-7C9D-0272-F1E3-5B88C1E856F2}"/>
              </a:ext>
            </a:extLst>
          </p:cNvPr>
          <p:cNvSpPr/>
          <p:nvPr/>
        </p:nvSpPr>
        <p:spPr>
          <a:xfrm>
            <a:off x="2064097" y="2262109"/>
            <a:ext cx="1164049" cy="1164048"/>
          </a:xfrm>
          <a:prstGeom prst="ellipse">
            <a:avLst/>
          </a:prstGeom>
          <a:solidFill>
            <a:srgbClr val="33B24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918AD876-EE1D-231A-63B5-664E2FC75C59}"/>
              </a:ext>
            </a:extLst>
          </p:cNvPr>
          <p:cNvSpPr txBox="1"/>
          <p:nvPr/>
        </p:nvSpPr>
        <p:spPr>
          <a:xfrm>
            <a:off x="2157917" y="2502140"/>
            <a:ext cx="1139468" cy="646331"/>
          </a:xfrm>
          <a:prstGeom prst="rect">
            <a:avLst/>
          </a:prstGeom>
          <a:noFill/>
        </p:spPr>
        <p:txBody>
          <a:bodyPr wrap="square" rtlCol="0">
            <a:spAutoFit/>
          </a:bodyPr>
          <a:lstStyle/>
          <a:p>
            <a:r>
              <a:rPr lang="pl-PL" sz="3600" b="1" dirty="0">
                <a:solidFill>
                  <a:schemeClr val="bg1"/>
                </a:solidFill>
                <a:latin typeface="Arial Nova" panose="020B0804020202020204" pitchFamily="34" charset="0"/>
              </a:rPr>
              <a:t>300</a:t>
            </a:r>
          </a:p>
        </p:txBody>
      </p:sp>
      <p:sp>
        <p:nvSpPr>
          <p:cNvPr id="24" name="pole tekstowe 23">
            <a:extLst>
              <a:ext uri="{FF2B5EF4-FFF2-40B4-BE49-F238E27FC236}">
                <a16:creationId xmlns:a16="http://schemas.microsoft.com/office/drawing/2014/main" id="{66A65BDE-0BF1-0FF8-4CF6-068E2CE11269}"/>
              </a:ext>
            </a:extLst>
          </p:cNvPr>
          <p:cNvSpPr txBox="1"/>
          <p:nvPr/>
        </p:nvSpPr>
        <p:spPr>
          <a:xfrm>
            <a:off x="768735" y="2540975"/>
            <a:ext cx="1555896" cy="523220"/>
          </a:xfrm>
          <a:prstGeom prst="rect">
            <a:avLst/>
          </a:prstGeom>
          <a:noFill/>
        </p:spPr>
        <p:txBody>
          <a:bodyPr wrap="square" rtlCol="0">
            <a:spAutoFit/>
          </a:bodyPr>
          <a:lstStyle/>
          <a:p>
            <a:r>
              <a:rPr lang="pl-PL" sz="2800" dirty="0">
                <a:solidFill>
                  <a:schemeClr val="tx2"/>
                </a:solidFill>
                <a:latin typeface="Arial Nova" panose="020B0804020202020204" pitchFamily="34" charset="0"/>
              </a:rPr>
              <a:t>ponad</a:t>
            </a:r>
          </a:p>
        </p:txBody>
      </p:sp>
      <p:sp>
        <p:nvSpPr>
          <p:cNvPr id="25" name="pole tekstowe 24">
            <a:extLst>
              <a:ext uri="{FF2B5EF4-FFF2-40B4-BE49-F238E27FC236}">
                <a16:creationId xmlns:a16="http://schemas.microsoft.com/office/drawing/2014/main" id="{192DECC2-4B6E-0D59-BFD0-CA829A095B66}"/>
              </a:ext>
            </a:extLst>
          </p:cNvPr>
          <p:cNvSpPr txBox="1"/>
          <p:nvPr/>
        </p:nvSpPr>
        <p:spPr>
          <a:xfrm>
            <a:off x="3271758" y="2505350"/>
            <a:ext cx="3468188" cy="523220"/>
          </a:xfrm>
          <a:prstGeom prst="rect">
            <a:avLst/>
          </a:prstGeom>
          <a:noFill/>
        </p:spPr>
        <p:txBody>
          <a:bodyPr wrap="square" rtlCol="0">
            <a:spAutoFit/>
          </a:bodyPr>
          <a:lstStyle/>
          <a:p>
            <a:r>
              <a:rPr lang="pl-PL" sz="2800" dirty="0">
                <a:solidFill>
                  <a:schemeClr val="tx2"/>
                </a:solidFill>
                <a:latin typeface="Arial Nova" panose="020B0804020202020204" pitchFamily="34" charset="0"/>
              </a:rPr>
              <a:t>realizacji rocznie</a:t>
            </a:r>
          </a:p>
        </p:txBody>
      </p:sp>
      <p:grpSp>
        <p:nvGrpSpPr>
          <p:cNvPr id="3" name="Grupa 2">
            <a:extLst>
              <a:ext uri="{FF2B5EF4-FFF2-40B4-BE49-F238E27FC236}">
                <a16:creationId xmlns:a16="http://schemas.microsoft.com/office/drawing/2014/main" id="{1C48F2DC-BCAD-484F-ED22-8715EDBDE4E8}"/>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AFF203A1-53B4-1F2E-28E6-C7C1D4DB791C}"/>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rostokąt: zaokrąglone rogi 7">
              <a:extLst>
                <a:ext uri="{FF2B5EF4-FFF2-40B4-BE49-F238E27FC236}">
                  <a16:creationId xmlns:a16="http://schemas.microsoft.com/office/drawing/2014/main" id="{4A9A6B85-35E8-2999-7F75-68CB51912C55}"/>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zaokrąglone rogi 9">
              <a:extLst>
                <a:ext uri="{FF2B5EF4-FFF2-40B4-BE49-F238E27FC236}">
                  <a16:creationId xmlns:a16="http://schemas.microsoft.com/office/drawing/2014/main" id="{D500D36F-4DD4-EB57-01BC-B039AC800E47}"/>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zaokrąglone rogi 11">
              <a:extLst>
                <a:ext uri="{FF2B5EF4-FFF2-40B4-BE49-F238E27FC236}">
                  <a16:creationId xmlns:a16="http://schemas.microsoft.com/office/drawing/2014/main" id="{B4227AF8-D55B-8199-5245-15BFF965E4FD}"/>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6" name="Owal 15">
            <a:extLst>
              <a:ext uri="{FF2B5EF4-FFF2-40B4-BE49-F238E27FC236}">
                <a16:creationId xmlns:a16="http://schemas.microsoft.com/office/drawing/2014/main" id="{434A67DC-3E23-DDFB-FE29-38D9DF18C966}"/>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0" name="Grupa 19">
            <a:extLst>
              <a:ext uri="{FF2B5EF4-FFF2-40B4-BE49-F238E27FC236}">
                <a16:creationId xmlns:a16="http://schemas.microsoft.com/office/drawing/2014/main" id="{BE3B06B7-4142-1C79-429F-09A7B87560F5}"/>
              </a:ext>
            </a:extLst>
          </p:cNvPr>
          <p:cNvGrpSpPr/>
          <p:nvPr/>
        </p:nvGrpSpPr>
        <p:grpSpPr>
          <a:xfrm>
            <a:off x="2010293" y="5236205"/>
            <a:ext cx="1154626" cy="1154626"/>
            <a:chOff x="6212588" y="4310555"/>
            <a:chExt cx="1844867" cy="1844867"/>
          </a:xfrm>
        </p:grpSpPr>
        <p:sp>
          <p:nvSpPr>
            <p:cNvPr id="21" name="Owal 20">
              <a:extLst>
                <a:ext uri="{FF2B5EF4-FFF2-40B4-BE49-F238E27FC236}">
                  <a16:creationId xmlns:a16="http://schemas.microsoft.com/office/drawing/2014/main" id="{5E99CA9B-DD23-AF3A-3C60-DA390D8B1358}"/>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2C93CC8D-A374-B758-9727-7CA03C9CC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pic>
        <p:nvPicPr>
          <p:cNvPr id="13" name="Obraz 12">
            <a:extLst>
              <a:ext uri="{FF2B5EF4-FFF2-40B4-BE49-F238E27FC236}">
                <a16:creationId xmlns:a16="http://schemas.microsoft.com/office/drawing/2014/main" id="{19099E68-511E-B929-F4CD-21F8C3887430}"/>
              </a:ext>
            </a:extLst>
          </p:cNvPr>
          <p:cNvPicPr>
            <a:picLocks noChangeAspect="1"/>
          </p:cNvPicPr>
          <p:nvPr/>
        </p:nvPicPr>
        <p:blipFill>
          <a:blip r:embed="rId3">
            <a:extLst>
              <a:ext uri="{28A0092B-C50C-407E-A947-70E740481C1C}">
                <a14:useLocalDpi xmlns:a14="http://schemas.microsoft.com/office/drawing/2010/main" val="0"/>
              </a:ext>
            </a:extLst>
          </a:blip>
          <a:srcRect l="11914" r="11914"/>
          <a:stretch/>
        </p:blipFill>
        <p:spPr>
          <a:xfrm>
            <a:off x="7452126" y="269186"/>
            <a:ext cx="3639029" cy="3580749"/>
          </a:xfrm>
          <a:prstGeom prst="ellipse">
            <a:avLst/>
          </a:prstGeom>
          <a:ln w="50800">
            <a:solidFill>
              <a:srgbClr val="7030A0"/>
            </a:solidFill>
          </a:ln>
        </p:spPr>
      </p:pic>
      <p:pic>
        <p:nvPicPr>
          <p:cNvPr id="14" name="Obraz 13">
            <a:extLst>
              <a:ext uri="{FF2B5EF4-FFF2-40B4-BE49-F238E27FC236}">
                <a16:creationId xmlns:a16="http://schemas.microsoft.com/office/drawing/2014/main" id="{E0F3A590-F476-77F3-7FF4-AA54E3E4805F}"/>
              </a:ext>
            </a:extLst>
          </p:cNvPr>
          <p:cNvPicPr>
            <a:picLocks noChangeAspect="1"/>
          </p:cNvPicPr>
          <p:nvPr/>
        </p:nvPicPr>
        <p:blipFill>
          <a:blip r:embed="rId4">
            <a:extLst>
              <a:ext uri="{28A0092B-C50C-407E-A947-70E740481C1C}">
                <a14:useLocalDpi xmlns:a14="http://schemas.microsoft.com/office/drawing/2010/main" val="0"/>
              </a:ext>
            </a:extLst>
          </a:blip>
          <a:srcRect t="801" b="801"/>
          <a:stretch/>
        </p:blipFill>
        <p:spPr>
          <a:xfrm>
            <a:off x="8938588" y="3541600"/>
            <a:ext cx="2895604" cy="2849231"/>
          </a:xfrm>
          <a:prstGeom prst="ellipse">
            <a:avLst/>
          </a:prstGeom>
          <a:ln w="50800">
            <a:solidFill>
              <a:schemeClr val="bg1"/>
            </a:solidFill>
          </a:ln>
        </p:spPr>
      </p:pic>
      <p:sp>
        <p:nvSpPr>
          <p:cNvPr id="7" name="Owal 6">
            <a:extLst>
              <a:ext uri="{FF2B5EF4-FFF2-40B4-BE49-F238E27FC236}">
                <a16:creationId xmlns:a16="http://schemas.microsoft.com/office/drawing/2014/main" id="{6B40AAC2-12E5-AD0A-D38A-97EC74C06C16}"/>
              </a:ext>
            </a:extLst>
          </p:cNvPr>
          <p:cNvSpPr/>
          <p:nvPr/>
        </p:nvSpPr>
        <p:spPr>
          <a:xfrm>
            <a:off x="2089364" y="3628327"/>
            <a:ext cx="1164049" cy="1164048"/>
          </a:xfrm>
          <a:prstGeom prst="ellipse">
            <a:avLst/>
          </a:prstGeom>
          <a:solidFill>
            <a:srgbClr val="652C9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2800" b="1" dirty="0">
                <a:solidFill>
                  <a:schemeClr val="bg1"/>
                </a:solidFill>
                <a:latin typeface="Arial Nova" panose="020B0804020202020204" pitchFamily="34" charset="0"/>
              </a:rPr>
              <a:t>100</a:t>
            </a:r>
          </a:p>
        </p:txBody>
      </p:sp>
      <p:sp>
        <p:nvSpPr>
          <p:cNvPr id="30" name="pole tekstowe 29">
            <a:extLst>
              <a:ext uri="{FF2B5EF4-FFF2-40B4-BE49-F238E27FC236}">
                <a16:creationId xmlns:a16="http://schemas.microsoft.com/office/drawing/2014/main" id="{CF929DC7-9BC6-51A1-989F-BFC40F86B1AE}"/>
              </a:ext>
            </a:extLst>
          </p:cNvPr>
          <p:cNvSpPr txBox="1"/>
          <p:nvPr/>
        </p:nvSpPr>
        <p:spPr>
          <a:xfrm>
            <a:off x="793316" y="3877386"/>
            <a:ext cx="1555896" cy="523220"/>
          </a:xfrm>
          <a:prstGeom prst="rect">
            <a:avLst/>
          </a:prstGeom>
          <a:noFill/>
        </p:spPr>
        <p:txBody>
          <a:bodyPr wrap="square" rtlCol="0">
            <a:spAutoFit/>
          </a:bodyPr>
          <a:lstStyle/>
          <a:p>
            <a:r>
              <a:rPr lang="pl-PL" sz="2800" dirty="0">
                <a:solidFill>
                  <a:schemeClr val="tx2"/>
                </a:solidFill>
                <a:latin typeface="Arial Nova" panose="020B0804020202020204" pitchFamily="34" charset="0"/>
              </a:rPr>
              <a:t>ponad</a:t>
            </a:r>
          </a:p>
        </p:txBody>
      </p:sp>
      <p:sp>
        <p:nvSpPr>
          <p:cNvPr id="31" name="pole tekstowe 30">
            <a:extLst>
              <a:ext uri="{FF2B5EF4-FFF2-40B4-BE49-F238E27FC236}">
                <a16:creationId xmlns:a16="http://schemas.microsoft.com/office/drawing/2014/main" id="{8ED05E67-7D09-9717-9277-742A223B9823}"/>
              </a:ext>
            </a:extLst>
          </p:cNvPr>
          <p:cNvSpPr txBox="1"/>
          <p:nvPr/>
        </p:nvSpPr>
        <p:spPr>
          <a:xfrm>
            <a:off x="3315613" y="3839699"/>
            <a:ext cx="3971162" cy="523220"/>
          </a:xfrm>
          <a:prstGeom prst="rect">
            <a:avLst/>
          </a:prstGeom>
          <a:noFill/>
        </p:spPr>
        <p:txBody>
          <a:bodyPr wrap="square" rtlCol="0">
            <a:spAutoFit/>
          </a:bodyPr>
          <a:lstStyle/>
          <a:p>
            <a:r>
              <a:rPr lang="pl-PL" sz="2800" dirty="0">
                <a:solidFill>
                  <a:schemeClr val="tx2"/>
                </a:solidFill>
                <a:latin typeface="Arial Nova" panose="020B0804020202020204" pitchFamily="34" charset="0"/>
              </a:rPr>
              <a:t>zadowolonych klientów</a:t>
            </a:r>
          </a:p>
        </p:txBody>
      </p:sp>
      <p:sp>
        <p:nvSpPr>
          <p:cNvPr id="32" name="Tytuł 1">
            <a:extLst>
              <a:ext uri="{FF2B5EF4-FFF2-40B4-BE49-F238E27FC236}">
                <a16:creationId xmlns:a16="http://schemas.microsoft.com/office/drawing/2014/main" id="{0736E3FF-C0FE-2630-3F50-DB941684CB98}"/>
              </a:ext>
            </a:extLst>
          </p:cNvPr>
          <p:cNvSpPr txBox="1">
            <a:spLocks/>
          </p:cNvSpPr>
          <p:nvPr/>
        </p:nvSpPr>
        <p:spPr>
          <a:xfrm>
            <a:off x="3892478" y="4865055"/>
            <a:ext cx="6289229"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4000" dirty="0">
                <a:solidFill>
                  <a:srgbClr val="F15B28"/>
                </a:solidFill>
                <a:latin typeface="Arial Nova" panose="020B0804020202020204" pitchFamily="34" charset="0"/>
              </a:rPr>
              <a:t>zaufali nam m.in.:</a:t>
            </a:r>
            <a:endParaRPr lang="pl-PL" sz="4000" dirty="0">
              <a:solidFill>
                <a:srgbClr val="33B243"/>
              </a:solidFill>
              <a:latin typeface="Arial Nova" panose="020B0804020202020204" pitchFamily="34" charset="0"/>
            </a:endParaRPr>
          </a:p>
        </p:txBody>
      </p:sp>
      <p:pic>
        <p:nvPicPr>
          <p:cNvPr id="6" name="Obraz 5">
            <a:extLst>
              <a:ext uri="{FF2B5EF4-FFF2-40B4-BE49-F238E27FC236}">
                <a16:creationId xmlns:a16="http://schemas.microsoft.com/office/drawing/2014/main" id="{7B1F5E22-3326-FFD7-7214-CDBD5ECF5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1622338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odtytuł 7">
            <a:extLst>
              <a:ext uri="{FF2B5EF4-FFF2-40B4-BE49-F238E27FC236}">
                <a16:creationId xmlns:a16="http://schemas.microsoft.com/office/drawing/2014/main" id="{B30D898F-1DF4-4996-547C-0206CE182464}"/>
              </a:ext>
            </a:extLst>
          </p:cNvPr>
          <p:cNvSpPr txBox="1">
            <a:spLocks/>
          </p:cNvSpPr>
          <p:nvPr/>
        </p:nvSpPr>
        <p:spPr>
          <a:xfrm>
            <a:off x="4438501" y="6371125"/>
            <a:ext cx="2440355" cy="4868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pl-PL" sz="4000" baseline="30000" dirty="0">
                <a:solidFill>
                  <a:schemeClr val="bg1"/>
                </a:solidFill>
                <a:latin typeface="Arial Nova" panose="020B0804020202020204" pitchFamily="34" charset="0"/>
              </a:rPr>
              <a:t>Zaufali nam</a:t>
            </a:r>
            <a:endParaRPr lang="sv-SE" sz="4000" baseline="30000" dirty="0">
              <a:solidFill>
                <a:schemeClr val="bg1"/>
              </a:solidFill>
              <a:latin typeface="Arial Nova" panose="020B0804020202020204" pitchFamily="34" charset="0"/>
            </a:endParaRPr>
          </a:p>
        </p:txBody>
      </p:sp>
      <p:pic>
        <p:nvPicPr>
          <p:cNvPr id="13" name="Obraz 12">
            <a:extLst>
              <a:ext uri="{FF2B5EF4-FFF2-40B4-BE49-F238E27FC236}">
                <a16:creationId xmlns:a16="http://schemas.microsoft.com/office/drawing/2014/main" id="{7B1FAD2D-52D7-D3F8-5FE2-5D220FE2A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1051" y="2402036"/>
            <a:ext cx="1208236" cy="889060"/>
          </a:xfrm>
          <a:prstGeom prst="rect">
            <a:avLst/>
          </a:prstGeom>
        </p:spPr>
      </p:pic>
      <p:pic>
        <p:nvPicPr>
          <p:cNvPr id="15" name="Obraz 14">
            <a:extLst>
              <a:ext uri="{FF2B5EF4-FFF2-40B4-BE49-F238E27FC236}">
                <a16:creationId xmlns:a16="http://schemas.microsoft.com/office/drawing/2014/main" id="{DB53244A-17DA-1B48-9B4D-C2EE21527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167" y="3371910"/>
            <a:ext cx="1981880" cy="538824"/>
          </a:xfrm>
          <a:prstGeom prst="rect">
            <a:avLst/>
          </a:prstGeom>
        </p:spPr>
      </p:pic>
      <p:pic>
        <p:nvPicPr>
          <p:cNvPr id="18" name="Obraz 17">
            <a:extLst>
              <a:ext uri="{FF2B5EF4-FFF2-40B4-BE49-F238E27FC236}">
                <a16:creationId xmlns:a16="http://schemas.microsoft.com/office/drawing/2014/main" id="{113EE9FB-F0FD-7E4D-4D21-44E37565C4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950" y="2588021"/>
            <a:ext cx="975920" cy="525954"/>
          </a:xfrm>
          <a:prstGeom prst="rect">
            <a:avLst/>
          </a:prstGeom>
        </p:spPr>
      </p:pic>
      <p:pic>
        <p:nvPicPr>
          <p:cNvPr id="20" name="Obraz 19">
            <a:extLst>
              <a:ext uri="{FF2B5EF4-FFF2-40B4-BE49-F238E27FC236}">
                <a16:creationId xmlns:a16="http://schemas.microsoft.com/office/drawing/2014/main" id="{BC071D7F-48C9-27A3-4A09-A2BC948D96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1058" y="3547653"/>
            <a:ext cx="1807718" cy="321658"/>
          </a:xfrm>
          <a:prstGeom prst="rect">
            <a:avLst/>
          </a:prstGeom>
        </p:spPr>
      </p:pic>
      <p:pic>
        <p:nvPicPr>
          <p:cNvPr id="22" name="Obraz 21">
            <a:extLst>
              <a:ext uri="{FF2B5EF4-FFF2-40B4-BE49-F238E27FC236}">
                <a16:creationId xmlns:a16="http://schemas.microsoft.com/office/drawing/2014/main" id="{BD503151-18BA-ACF7-95DC-83980BC1BDBD}"/>
              </a:ext>
            </a:extLst>
          </p:cNvPr>
          <p:cNvPicPr>
            <a:picLocks noChangeAspect="1"/>
          </p:cNvPicPr>
          <p:nvPr/>
        </p:nvPicPr>
        <p:blipFill rotWithShape="1">
          <a:blip r:embed="rId6">
            <a:extLst>
              <a:ext uri="{28A0092B-C50C-407E-A947-70E740481C1C}">
                <a14:useLocalDpi xmlns:a14="http://schemas.microsoft.com/office/drawing/2010/main" val="0"/>
              </a:ext>
            </a:extLst>
          </a:blip>
          <a:srcRect l="6386" t="13374" r="-6386" b="20827"/>
          <a:stretch/>
        </p:blipFill>
        <p:spPr>
          <a:xfrm>
            <a:off x="4524708" y="4950360"/>
            <a:ext cx="1233192" cy="811439"/>
          </a:xfrm>
          <a:prstGeom prst="rect">
            <a:avLst/>
          </a:prstGeom>
        </p:spPr>
      </p:pic>
      <p:pic>
        <p:nvPicPr>
          <p:cNvPr id="26" name="Obraz 25">
            <a:extLst>
              <a:ext uri="{FF2B5EF4-FFF2-40B4-BE49-F238E27FC236}">
                <a16:creationId xmlns:a16="http://schemas.microsoft.com/office/drawing/2014/main" id="{B58A2B4C-879F-43DC-64E8-F961A7E76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8678" y="1230050"/>
            <a:ext cx="1046870" cy="1046870"/>
          </a:xfrm>
          <a:prstGeom prst="rect">
            <a:avLst/>
          </a:prstGeom>
        </p:spPr>
      </p:pic>
      <p:pic>
        <p:nvPicPr>
          <p:cNvPr id="28" name="Obraz 27">
            <a:extLst>
              <a:ext uri="{FF2B5EF4-FFF2-40B4-BE49-F238E27FC236}">
                <a16:creationId xmlns:a16="http://schemas.microsoft.com/office/drawing/2014/main" id="{6047E621-919B-2666-1B49-54CDA166FD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5093" y="4230623"/>
            <a:ext cx="1386698" cy="508700"/>
          </a:xfrm>
          <a:prstGeom prst="rect">
            <a:avLst/>
          </a:prstGeom>
        </p:spPr>
      </p:pic>
      <p:pic>
        <p:nvPicPr>
          <p:cNvPr id="30" name="Obraz 29">
            <a:extLst>
              <a:ext uri="{FF2B5EF4-FFF2-40B4-BE49-F238E27FC236}">
                <a16:creationId xmlns:a16="http://schemas.microsoft.com/office/drawing/2014/main" id="{3C4D627E-02BD-2B5A-0925-27A1459C454D}"/>
              </a:ext>
            </a:extLst>
          </p:cNvPr>
          <p:cNvPicPr>
            <a:picLocks noChangeAspect="1"/>
          </p:cNvPicPr>
          <p:nvPr/>
        </p:nvPicPr>
        <p:blipFill rotWithShape="1">
          <a:blip r:embed="rId9">
            <a:extLst>
              <a:ext uri="{28A0092B-C50C-407E-A947-70E740481C1C}">
                <a14:useLocalDpi xmlns:a14="http://schemas.microsoft.com/office/drawing/2010/main" val="0"/>
              </a:ext>
            </a:extLst>
          </a:blip>
          <a:srcRect l="8378" b="3133"/>
          <a:stretch/>
        </p:blipFill>
        <p:spPr>
          <a:xfrm>
            <a:off x="5305692" y="2547017"/>
            <a:ext cx="2030606" cy="565881"/>
          </a:xfrm>
          <a:prstGeom prst="rect">
            <a:avLst/>
          </a:prstGeom>
        </p:spPr>
      </p:pic>
      <p:pic>
        <p:nvPicPr>
          <p:cNvPr id="32" name="Obraz 31">
            <a:extLst>
              <a:ext uri="{FF2B5EF4-FFF2-40B4-BE49-F238E27FC236}">
                <a16:creationId xmlns:a16="http://schemas.microsoft.com/office/drawing/2014/main" id="{7864130E-8893-C15D-1853-3B295A38C4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2631" y="2704765"/>
            <a:ext cx="1628548" cy="270230"/>
          </a:xfrm>
          <a:prstGeom prst="rect">
            <a:avLst/>
          </a:prstGeom>
        </p:spPr>
      </p:pic>
      <p:pic>
        <p:nvPicPr>
          <p:cNvPr id="34" name="Obraz 33">
            <a:extLst>
              <a:ext uri="{FF2B5EF4-FFF2-40B4-BE49-F238E27FC236}">
                <a16:creationId xmlns:a16="http://schemas.microsoft.com/office/drawing/2014/main" id="{19E03910-36D5-1520-8840-CC5282C16B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13237" y="3387082"/>
            <a:ext cx="1464300" cy="583518"/>
          </a:xfrm>
          <a:prstGeom prst="rect">
            <a:avLst/>
          </a:prstGeom>
        </p:spPr>
      </p:pic>
      <p:pic>
        <p:nvPicPr>
          <p:cNvPr id="36" name="Obraz 35">
            <a:extLst>
              <a:ext uri="{FF2B5EF4-FFF2-40B4-BE49-F238E27FC236}">
                <a16:creationId xmlns:a16="http://schemas.microsoft.com/office/drawing/2014/main" id="{C945D5A6-796D-48F8-D2B1-B5EAB257330C}"/>
              </a:ext>
            </a:extLst>
          </p:cNvPr>
          <p:cNvPicPr>
            <a:picLocks noChangeAspect="1"/>
          </p:cNvPicPr>
          <p:nvPr/>
        </p:nvPicPr>
        <p:blipFill rotWithShape="1">
          <a:blip r:embed="rId12">
            <a:extLst>
              <a:ext uri="{28A0092B-C50C-407E-A947-70E740481C1C}">
                <a14:useLocalDpi xmlns:a14="http://schemas.microsoft.com/office/drawing/2010/main" val="0"/>
              </a:ext>
            </a:extLst>
          </a:blip>
          <a:srcRect t="28029" b="19833"/>
          <a:stretch/>
        </p:blipFill>
        <p:spPr>
          <a:xfrm>
            <a:off x="8804095" y="2613811"/>
            <a:ext cx="1265476" cy="458321"/>
          </a:xfrm>
          <a:prstGeom prst="rect">
            <a:avLst/>
          </a:prstGeom>
        </p:spPr>
      </p:pic>
      <p:pic>
        <p:nvPicPr>
          <p:cNvPr id="38" name="Obraz 37">
            <a:extLst>
              <a:ext uri="{FF2B5EF4-FFF2-40B4-BE49-F238E27FC236}">
                <a16:creationId xmlns:a16="http://schemas.microsoft.com/office/drawing/2014/main" id="{047F6EED-87D2-88E8-8F06-71FF674B2A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37251" y="359486"/>
            <a:ext cx="831366" cy="831366"/>
          </a:xfrm>
          <a:prstGeom prst="rect">
            <a:avLst/>
          </a:prstGeom>
        </p:spPr>
      </p:pic>
      <p:pic>
        <p:nvPicPr>
          <p:cNvPr id="40" name="Obraz 39">
            <a:extLst>
              <a:ext uri="{FF2B5EF4-FFF2-40B4-BE49-F238E27FC236}">
                <a16:creationId xmlns:a16="http://schemas.microsoft.com/office/drawing/2014/main" id="{BBEDE80C-F87C-AD9C-A360-19CB53970CCB}"/>
              </a:ext>
            </a:extLst>
          </p:cNvPr>
          <p:cNvPicPr>
            <a:picLocks noChangeAspect="1"/>
          </p:cNvPicPr>
          <p:nvPr/>
        </p:nvPicPr>
        <p:blipFill rotWithShape="1">
          <a:blip r:embed="rId14">
            <a:extLst>
              <a:ext uri="{28A0092B-C50C-407E-A947-70E740481C1C}">
                <a14:useLocalDpi xmlns:a14="http://schemas.microsoft.com/office/drawing/2010/main" val="0"/>
              </a:ext>
            </a:extLst>
          </a:blip>
          <a:srcRect t="33823" b="35228"/>
          <a:stretch/>
        </p:blipFill>
        <p:spPr>
          <a:xfrm>
            <a:off x="6826595" y="4257702"/>
            <a:ext cx="1761944" cy="545312"/>
          </a:xfrm>
          <a:prstGeom prst="rect">
            <a:avLst/>
          </a:prstGeom>
        </p:spPr>
      </p:pic>
      <p:pic>
        <p:nvPicPr>
          <p:cNvPr id="42" name="Obraz 41">
            <a:extLst>
              <a:ext uri="{FF2B5EF4-FFF2-40B4-BE49-F238E27FC236}">
                <a16:creationId xmlns:a16="http://schemas.microsoft.com/office/drawing/2014/main" id="{62341064-C07C-D6B0-A47C-F96664125A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1326" y="5059916"/>
            <a:ext cx="1682352" cy="702548"/>
          </a:xfrm>
          <a:prstGeom prst="rect">
            <a:avLst/>
          </a:prstGeom>
        </p:spPr>
      </p:pic>
      <p:pic>
        <p:nvPicPr>
          <p:cNvPr id="44" name="Obraz 43">
            <a:extLst>
              <a:ext uri="{FF2B5EF4-FFF2-40B4-BE49-F238E27FC236}">
                <a16:creationId xmlns:a16="http://schemas.microsoft.com/office/drawing/2014/main" id="{842F3E53-20D7-0BFE-83F5-9D3E53802FB4}"/>
              </a:ext>
            </a:extLst>
          </p:cNvPr>
          <p:cNvPicPr>
            <a:picLocks noChangeAspect="1"/>
          </p:cNvPicPr>
          <p:nvPr/>
        </p:nvPicPr>
        <p:blipFill rotWithShape="1">
          <a:blip r:embed="rId16">
            <a:extLst>
              <a:ext uri="{28A0092B-C50C-407E-A947-70E740481C1C}">
                <a14:useLocalDpi xmlns:a14="http://schemas.microsoft.com/office/drawing/2010/main" val="0"/>
              </a:ext>
            </a:extLst>
          </a:blip>
          <a:srcRect l="11091" t="2039" r="15393" b="-2039"/>
          <a:stretch/>
        </p:blipFill>
        <p:spPr>
          <a:xfrm>
            <a:off x="8274523" y="398240"/>
            <a:ext cx="2690646" cy="792184"/>
          </a:xfrm>
          <a:prstGeom prst="rect">
            <a:avLst/>
          </a:prstGeom>
        </p:spPr>
      </p:pic>
      <p:pic>
        <p:nvPicPr>
          <p:cNvPr id="46" name="Obraz 45">
            <a:extLst>
              <a:ext uri="{FF2B5EF4-FFF2-40B4-BE49-F238E27FC236}">
                <a16:creationId xmlns:a16="http://schemas.microsoft.com/office/drawing/2014/main" id="{369EB0C6-89D8-423A-1621-6767D75E5FE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86563" y="3440261"/>
            <a:ext cx="1075416" cy="597454"/>
          </a:xfrm>
          <a:prstGeom prst="rect">
            <a:avLst/>
          </a:prstGeom>
        </p:spPr>
      </p:pic>
      <p:grpSp>
        <p:nvGrpSpPr>
          <p:cNvPr id="71" name="Grupa 70">
            <a:extLst>
              <a:ext uri="{FF2B5EF4-FFF2-40B4-BE49-F238E27FC236}">
                <a16:creationId xmlns:a16="http://schemas.microsoft.com/office/drawing/2014/main" id="{5ABCF249-4019-416E-16E8-87BE0B48022D}"/>
              </a:ext>
            </a:extLst>
          </p:cNvPr>
          <p:cNvGrpSpPr/>
          <p:nvPr/>
        </p:nvGrpSpPr>
        <p:grpSpPr>
          <a:xfrm>
            <a:off x="3616927" y="460710"/>
            <a:ext cx="866652" cy="696046"/>
            <a:chOff x="3502433" y="368755"/>
            <a:chExt cx="1095640" cy="879956"/>
          </a:xfrm>
        </p:grpSpPr>
        <p:pic>
          <p:nvPicPr>
            <p:cNvPr id="24" name="Obraz 23">
              <a:extLst>
                <a:ext uri="{FF2B5EF4-FFF2-40B4-BE49-F238E27FC236}">
                  <a16:creationId xmlns:a16="http://schemas.microsoft.com/office/drawing/2014/main" id="{B2580451-C807-5301-A4B4-0B901807FA5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64637" y="368755"/>
              <a:ext cx="1023646" cy="467656"/>
            </a:xfrm>
            <a:prstGeom prst="rect">
              <a:avLst/>
            </a:prstGeom>
          </p:spPr>
        </p:pic>
        <p:pic>
          <p:nvPicPr>
            <p:cNvPr id="48" name="Obraz 47">
              <a:extLst>
                <a:ext uri="{FF2B5EF4-FFF2-40B4-BE49-F238E27FC236}">
                  <a16:creationId xmlns:a16="http://schemas.microsoft.com/office/drawing/2014/main" id="{968F026D-BA99-633F-690D-B54007CC52D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02433" y="913255"/>
              <a:ext cx="1095640" cy="335456"/>
            </a:xfrm>
            <a:prstGeom prst="rect">
              <a:avLst/>
            </a:prstGeom>
          </p:spPr>
        </p:pic>
      </p:grpSp>
      <p:pic>
        <p:nvPicPr>
          <p:cNvPr id="50" name="Obraz 49">
            <a:extLst>
              <a:ext uri="{FF2B5EF4-FFF2-40B4-BE49-F238E27FC236}">
                <a16:creationId xmlns:a16="http://schemas.microsoft.com/office/drawing/2014/main" id="{E3F542C3-D028-EA8B-589D-10C610A3409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1288" y="398240"/>
            <a:ext cx="1988692" cy="494964"/>
          </a:xfrm>
          <a:prstGeom prst="rect">
            <a:avLst/>
          </a:prstGeom>
        </p:spPr>
      </p:pic>
      <p:pic>
        <p:nvPicPr>
          <p:cNvPr id="52" name="Obraz 51">
            <a:extLst>
              <a:ext uri="{FF2B5EF4-FFF2-40B4-BE49-F238E27FC236}">
                <a16:creationId xmlns:a16="http://schemas.microsoft.com/office/drawing/2014/main" id="{F6F43933-C17C-22F8-A7D8-D61E986F608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65725" y="5184160"/>
            <a:ext cx="1834122" cy="418392"/>
          </a:xfrm>
          <a:prstGeom prst="rect">
            <a:avLst/>
          </a:prstGeom>
        </p:spPr>
      </p:pic>
      <p:pic>
        <p:nvPicPr>
          <p:cNvPr id="54" name="Obraz 53">
            <a:extLst>
              <a:ext uri="{FF2B5EF4-FFF2-40B4-BE49-F238E27FC236}">
                <a16:creationId xmlns:a16="http://schemas.microsoft.com/office/drawing/2014/main" id="{2D50A3B8-2D42-76E2-8A89-D378E2998CF9}"/>
              </a:ext>
            </a:extLst>
          </p:cNvPr>
          <p:cNvPicPr>
            <a:picLocks noChangeAspect="1"/>
          </p:cNvPicPr>
          <p:nvPr/>
        </p:nvPicPr>
        <p:blipFill rotWithShape="1">
          <a:blip r:embed="rId22">
            <a:extLst>
              <a:ext uri="{28A0092B-C50C-407E-A947-70E740481C1C}">
                <a14:useLocalDpi xmlns:a14="http://schemas.microsoft.com/office/drawing/2010/main" val="0"/>
              </a:ext>
            </a:extLst>
          </a:blip>
          <a:srcRect l="7070" t="39466" b="38635"/>
          <a:stretch/>
        </p:blipFill>
        <p:spPr>
          <a:xfrm>
            <a:off x="3675834" y="4353855"/>
            <a:ext cx="2987329" cy="395990"/>
          </a:xfrm>
          <a:prstGeom prst="rect">
            <a:avLst/>
          </a:prstGeom>
        </p:spPr>
      </p:pic>
      <p:pic>
        <p:nvPicPr>
          <p:cNvPr id="56" name="Obraz 55">
            <a:extLst>
              <a:ext uri="{FF2B5EF4-FFF2-40B4-BE49-F238E27FC236}">
                <a16:creationId xmlns:a16="http://schemas.microsoft.com/office/drawing/2014/main" id="{E20373DF-681E-91EF-3FB2-0F78E9CF67C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73010" y="3450795"/>
            <a:ext cx="980994" cy="362866"/>
          </a:xfrm>
          <a:prstGeom prst="rect">
            <a:avLst/>
          </a:prstGeom>
        </p:spPr>
      </p:pic>
      <p:pic>
        <p:nvPicPr>
          <p:cNvPr id="58" name="Obraz 57">
            <a:extLst>
              <a:ext uri="{FF2B5EF4-FFF2-40B4-BE49-F238E27FC236}">
                <a16:creationId xmlns:a16="http://schemas.microsoft.com/office/drawing/2014/main" id="{3FA23A7C-4C06-8F0F-E0F9-5CE1CB63C13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86881" y="4272687"/>
            <a:ext cx="1942674" cy="545312"/>
          </a:xfrm>
          <a:prstGeom prst="rect">
            <a:avLst/>
          </a:prstGeom>
        </p:spPr>
      </p:pic>
      <p:pic>
        <p:nvPicPr>
          <p:cNvPr id="60" name="Obraz 59">
            <a:extLst>
              <a:ext uri="{FF2B5EF4-FFF2-40B4-BE49-F238E27FC236}">
                <a16:creationId xmlns:a16="http://schemas.microsoft.com/office/drawing/2014/main" id="{2C22A0C9-A061-D53B-4097-47358DC2C08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588539" y="5135154"/>
            <a:ext cx="1553542" cy="507888"/>
          </a:xfrm>
          <a:prstGeom prst="rect">
            <a:avLst/>
          </a:prstGeom>
        </p:spPr>
      </p:pic>
      <p:pic>
        <p:nvPicPr>
          <p:cNvPr id="62" name="Obraz 61">
            <a:extLst>
              <a:ext uri="{FF2B5EF4-FFF2-40B4-BE49-F238E27FC236}">
                <a16:creationId xmlns:a16="http://schemas.microsoft.com/office/drawing/2014/main" id="{3C79A933-2F12-61D4-E171-04F2ECDD7A4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26930" y="1360694"/>
            <a:ext cx="1946080" cy="810866"/>
          </a:xfrm>
          <a:prstGeom prst="rect">
            <a:avLst/>
          </a:prstGeom>
        </p:spPr>
      </p:pic>
      <p:pic>
        <p:nvPicPr>
          <p:cNvPr id="64" name="Obraz 63">
            <a:extLst>
              <a:ext uri="{FF2B5EF4-FFF2-40B4-BE49-F238E27FC236}">
                <a16:creationId xmlns:a16="http://schemas.microsoft.com/office/drawing/2014/main" id="{98097998-420B-E123-51E6-1FD366D8E54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85970" y="3392748"/>
            <a:ext cx="1652082" cy="641062"/>
          </a:xfrm>
          <a:prstGeom prst="rect">
            <a:avLst/>
          </a:prstGeom>
        </p:spPr>
      </p:pic>
      <p:pic>
        <p:nvPicPr>
          <p:cNvPr id="66" name="Obraz 65">
            <a:extLst>
              <a:ext uri="{FF2B5EF4-FFF2-40B4-BE49-F238E27FC236}">
                <a16:creationId xmlns:a16="http://schemas.microsoft.com/office/drawing/2014/main" id="{4DFBEC80-0297-D2C8-061F-3F75F222520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288899" y="2481631"/>
            <a:ext cx="716498" cy="716498"/>
          </a:xfrm>
          <a:prstGeom prst="rect">
            <a:avLst/>
          </a:prstGeom>
        </p:spPr>
      </p:pic>
      <p:pic>
        <p:nvPicPr>
          <p:cNvPr id="68" name="Obraz 67">
            <a:extLst>
              <a:ext uri="{FF2B5EF4-FFF2-40B4-BE49-F238E27FC236}">
                <a16:creationId xmlns:a16="http://schemas.microsoft.com/office/drawing/2014/main" id="{E1B4327A-E066-47DF-FF6E-9B659BEE25F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141304" y="398240"/>
            <a:ext cx="1537380" cy="682366"/>
          </a:xfrm>
          <a:prstGeom prst="rect">
            <a:avLst/>
          </a:prstGeom>
        </p:spPr>
      </p:pic>
      <p:pic>
        <p:nvPicPr>
          <p:cNvPr id="70" name="Obraz 69">
            <a:extLst>
              <a:ext uri="{FF2B5EF4-FFF2-40B4-BE49-F238E27FC236}">
                <a16:creationId xmlns:a16="http://schemas.microsoft.com/office/drawing/2014/main" id="{32BF1412-2953-B800-7BB9-8CA48FCFC39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60369" y="2460936"/>
            <a:ext cx="1372124" cy="771260"/>
          </a:xfrm>
          <a:prstGeom prst="rect">
            <a:avLst/>
          </a:prstGeom>
        </p:spPr>
      </p:pic>
      <p:pic>
        <p:nvPicPr>
          <p:cNvPr id="73" name="Obraz 72">
            <a:extLst>
              <a:ext uri="{FF2B5EF4-FFF2-40B4-BE49-F238E27FC236}">
                <a16:creationId xmlns:a16="http://schemas.microsoft.com/office/drawing/2014/main" id="{CFF3E762-D4B9-AC56-8D4B-8FD3EF89450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442038" y="1571990"/>
            <a:ext cx="1053158" cy="414568"/>
          </a:xfrm>
          <a:prstGeom prst="rect">
            <a:avLst/>
          </a:prstGeom>
        </p:spPr>
      </p:pic>
      <p:grpSp>
        <p:nvGrpSpPr>
          <p:cNvPr id="3" name="Grupa 2">
            <a:extLst>
              <a:ext uri="{FF2B5EF4-FFF2-40B4-BE49-F238E27FC236}">
                <a16:creationId xmlns:a16="http://schemas.microsoft.com/office/drawing/2014/main" id="{656285C0-930D-DDD0-EA3D-7940952F5074}"/>
              </a:ext>
            </a:extLst>
          </p:cNvPr>
          <p:cNvGrpSpPr/>
          <p:nvPr/>
        </p:nvGrpSpPr>
        <p:grpSpPr>
          <a:xfrm>
            <a:off x="-720405" y="5937398"/>
            <a:ext cx="13566868" cy="1656097"/>
            <a:chOff x="-420574" y="3751148"/>
            <a:chExt cx="13566868" cy="1844194"/>
          </a:xfrm>
        </p:grpSpPr>
        <p:sp>
          <p:nvSpPr>
            <p:cNvPr id="4" name="Prostokąt: zaokrąglone rogi 3">
              <a:extLst>
                <a:ext uri="{FF2B5EF4-FFF2-40B4-BE49-F238E27FC236}">
                  <a16:creationId xmlns:a16="http://schemas.microsoft.com/office/drawing/2014/main" id="{C99BAF08-0529-7966-3268-6CE5B9EB67D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rostokąt: zaokrąglone rogi 7">
              <a:extLst>
                <a:ext uri="{FF2B5EF4-FFF2-40B4-BE49-F238E27FC236}">
                  <a16:creationId xmlns:a16="http://schemas.microsoft.com/office/drawing/2014/main" id="{AB6C2D5C-8B5E-C756-938B-EC35E0202108}"/>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zaokrąglone rogi 8">
              <a:extLst>
                <a:ext uri="{FF2B5EF4-FFF2-40B4-BE49-F238E27FC236}">
                  <a16:creationId xmlns:a16="http://schemas.microsoft.com/office/drawing/2014/main" id="{A9225AB6-6CAF-7D5E-4C39-BC8A83ECBE01}"/>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BC18EAB6-9143-7BAF-BA6A-EE2F8990CF36}"/>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2" name="Owal 11">
            <a:extLst>
              <a:ext uri="{FF2B5EF4-FFF2-40B4-BE49-F238E27FC236}">
                <a16:creationId xmlns:a16="http://schemas.microsoft.com/office/drawing/2014/main" id="{5A69F890-22BC-B98C-7CBF-F2D6A68172DD}"/>
              </a:ext>
            </a:extLst>
          </p:cNvPr>
          <p:cNvSpPr/>
          <p:nvPr/>
        </p:nvSpPr>
        <p:spPr>
          <a:xfrm>
            <a:off x="744642" y="5614177"/>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6" name="Grupa 15">
            <a:extLst>
              <a:ext uri="{FF2B5EF4-FFF2-40B4-BE49-F238E27FC236}">
                <a16:creationId xmlns:a16="http://schemas.microsoft.com/office/drawing/2014/main" id="{530411C7-EC81-9164-7E9F-A3044669096B}"/>
              </a:ext>
            </a:extLst>
          </p:cNvPr>
          <p:cNvGrpSpPr/>
          <p:nvPr/>
        </p:nvGrpSpPr>
        <p:grpSpPr>
          <a:xfrm>
            <a:off x="2029804" y="5631907"/>
            <a:ext cx="1154626" cy="1154626"/>
            <a:chOff x="6212588" y="4310555"/>
            <a:chExt cx="1844867" cy="1844867"/>
          </a:xfrm>
        </p:grpSpPr>
        <p:sp>
          <p:nvSpPr>
            <p:cNvPr id="19" name="Owal 18">
              <a:extLst>
                <a:ext uri="{FF2B5EF4-FFF2-40B4-BE49-F238E27FC236}">
                  <a16:creationId xmlns:a16="http://schemas.microsoft.com/office/drawing/2014/main" id="{13A8D3D6-B0A0-294F-F126-5529C8F2F252}"/>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7EBA7893-AB1D-382A-827B-47AC0D3B38B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pic>
        <p:nvPicPr>
          <p:cNvPr id="2" name="Obraz 1">
            <a:extLst>
              <a:ext uri="{FF2B5EF4-FFF2-40B4-BE49-F238E27FC236}">
                <a16:creationId xmlns:a16="http://schemas.microsoft.com/office/drawing/2014/main" id="{3D1163EE-C1D5-DE45-E1C2-DE226EA458B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04027" y="5794367"/>
            <a:ext cx="756782" cy="618141"/>
          </a:xfrm>
          <a:prstGeom prst="rect">
            <a:avLst/>
          </a:prstGeom>
        </p:spPr>
      </p:pic>
    </p:spTree>
    <p:extLst>
      <p:ext uri="{BB962C8B-B14F-4D97-AF65-F5344CB8AC3E}">
        <p14:creationId xmlns:p14="http://schemas.microsoft.com/office/powerpoint/2010/main" val="3411797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682022" y="562815"/>
            <a:ext cx="6289229" cy="466920"/>
          </a:xfrm>
        </p:spPr>
        <p:txBody>
          <a:bodyPr>
            <a:noAutofit/>
          </a:bodyPr>
          <a:lstStyle/>
          <a:p>
            <a:pPr algn="l"/>
            <a:r>
              <a:rPr lang="pl-PL" sz="4000" dirty="0">
                <a:solidFill>
                  <a:srgbClr val="F15B28"/>
                </a:solidFill>
                <a:latin typeface="Arial Nova" panose="020B0804020202020204" pitchFamily="34" charset="0"/>
              </a:rPr>
              <a:t>Nasze </a:t>
            </a:r>
            <a:r>
              <a:rPr lang="pl-PL" sz="4000" dirty="0">
                <a:solidFill>
                  <a:srgbClr val="33B243"/>
                </a:solidFill>
                <a:latin typeface="Arial Nova" panose="020B0804020202020204" pitchFamily="34" charset="0"/>
              </a:rPr>
              <a:t>doświadczenie</a:t>
            </a:r>
            <a:r>
              <a:rPr lang="pl-PL" sz="4000" dirty="0">
                <a:solidFill>
                  <a:srgbClr val="F15B28"/>
                </a:solidFill>
                <a:latin typeface="Arial Nova" panose="020B0804020202020204" pitchFamily="34" charset="0"/>
              </a:rPr>
              <a:t>:</a:t>
            </a:r>
            <a:endParaRPr lang="pl-PL" sz="4000" dirty="0">
              <a:solidFill>
                <a:srgbClr val="33B243"/>
              </a:solidFill>
              <a:latin typeface="Arial Nova" panose="020B0804020202020204" pitchFamily="34" charset="0"/>
            </a:endParaRPr>
          </a:p>
        </p:txBody>
      </p:sp>
      <p:sp>
        <p:nvSpPr>
          <p:cNvPr id="18" name="pole tekstowe 17">
            <a:extLst>
              <a:ext uri="{FF2B5EF4-FFF2-40B4-BE49-F238E27FC236}">
                <a16:creationId xmlns:a16="http://schemas.microsoft.com/office/drawing/2014/main" id="{0ECF46A3-3728-E7DD-F3E8-9A42AC237F89}"/>
              </a:ext>
            </a:extLst>
          </p:cNvPr>
          <p:cNvSpPr txBox="1"/>
          <p:nvPr/>
        </p:nvSpPr>
        <p:spPr>
          <a:xfrm>
            <a:off x="1629150" y="1536341"/>
            <a:ext cx="4183626" cy="523220"/>
          </a:xfrm>
          <a:prstGeom prst="rect">
            <a:avLst/>
          </a:prstGeom>
          <a:noFill/>
        </p:spPr>
        <p:txBody>
          <a:bodyPr wrap="square" rtlCol="0">
            <a:spAutoFit/>
          </a:bodyPr>
          <a:lstStyle/>
          <a:p>
            <a:endParaRPr lang="pl-PL" sz="2800" dirty="0">
              <a:solidFill>
                <a:schemeClr val="tx2"/>
              </a:solidFill>
              <a:latin typeface="Arial Nova" panose="020B0804020202020204" pitchFamily="34" charset="0"/>
            </a:endParaRPr>
          </a:p>
        </p:txBody>
      </p:sp>
      <p:sp>
        <p:nvSpPr>
          <p:cNvPr id="23" name="pole tekstowe 22">
            <a:extLst>
              <a:ext uri="{FF2B5EF4-FFF2-40B4-BE49-F238E27FC236}">
                <a16:creationId xmlns:a16="http://schemas.microsoft.com/office/drawing/2014/main" id="{918AD876-EE1D-231A-63B5-664E2FC75C59}"/>
              </a:ext>
            </a:extLst>
          </p:cNvPr>
          <p:cNvSpPr txBox="1"/>
          <p:nvPr/>
        </p:nvSpPr>
        <p:spPr>
          <a:xfrm>
            <a:off x="2157917" y="2502140"/>
            <a:ext cx="1139468" cy="646331"/>
          </a:xfrm>
          <a:prstGeom prst="rect">
            <a:avLst/>
          </a:prstGeom>
          <a:noFill/>
        </p:spPr>
        <p:txBody>
          <a:bodyPr wrap="square" rtlCol="0">
            <a:spAutoFit/>
          </a:bodyPr>
          <a:lstStyle/>
          <a:p>
            <a:r>
              <a:rPr lang="pl-PL" sz="3600" b="1" dirty="0">
                <a:solidFill>
                  <a:schemeClr val="bg1"/>
                </a:solidFill>
                <a:latin typeface="Arial Nova" panose="020B0804020202020204" pitchFamily="34" charset="0"/>
              </a:rPr>
              <a:t>30</a:t>
            </a:r>
          </a:p>
        </p:txBody>
      </p:sp>
      <p:grpSp>
        <p:nvGrpSpPr>
          <p:cNvPr id="3" name="Grupa 2">
            <a:extLst>
              <a:ext uri="{FF2B5EF4-FFF2-40B4-BE49-F238E27FC236}">
                <a16:creationId xmlns:a16="http://schemas.microsoft.com/office/drawing/2014/main" id="{1C48F2DC-BCAD-484F-ED22-8715EDBDE4E8}"/>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AFF203A1-53B4-1F2E-28E6-C7C1D4DB791C}"/>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rostokąt: zaokrąglone rogi 7">
              <a:extLst>
                <a:ext uri="{FF2B5EF4-FFF2-40B4-BE49-F238E27FC236}">
                  <a16:creationId xmlns:a16="http://schemas.microsoft.com/office/drawing/2014/main" id="{4A9A6B85-35E8-2999-7F75-68CB51912C55}"/>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zaokrąglone rogi 9">
              <a:extLst>
                <a:ext uri="{FF2B5EF4-FFF2-40B4-BE49-F238E27FC236}">
                  <a16:creationId xmlns:a16="http://schemas.microsoft.com/office/drawing/2014/main" id="{D500D36F-4DD4-EB57-01BC-B039AC800E47}"/>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zaokrąglone rogi 11">
              <a:extLst>
                <a:ext uri="{FF2B5EF4-FFF2-40B4-BE49-F238E27FC236}">
                  <a16:creationId xmlns:a16="http://schemas.microsoft.com/office/drawing/2014/main" id="{B4227AF8-D55B-8199-5245-15BFF965E4FD}"/>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6" name="Owal 15">
            <a:extLst>
              <a:ext uri="{FF2B5EF4-FFF2-40B4-BE49-F238E27FC236}">
                <a16:creationId xmlns:a16="http://schemas.microsoft.com/office/drawing/2014/main" id="{434A67DC-3E23-DDFB-FE29-38D9DF18C966}"/>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0" name="Grupa 19">
            <a:extLst>
              <a:ext uri="{FF2B5EF4-FFF2-40B4-BE49-F238E27FC236}">
                <a16:creationId xmlns:a16="http://schemas.microsoft.com/office/drawing/2014/main" id="{BE3B06B7-4142-1C79-429F-09A7B87560F5}"/>
              </a:ext>
            </a:extLst>
          </p:cNvPr>
          <p:cNvGrpSpPr/>
          <p:nvPr/>
        </p:nvGrpSpPr>
        <p:grpSpPr>
          <a:xfrm>
            <a:off x="2010293" y="5236205"/>
            <a:ext cx="1154626" cy="1154626"/>
            <a:chOff x="6212588" y="4310555"/>
            <a:chExt cx="1844867" cy="1844867"/>
          </a:xfrm>
        </p:grpSpPr>
        <p:sp>
          <p:nvSpPr>
            <p:cNvPr id="21" name="Owal 20">
              <a:extLst>
                <a:ext uri="{FF2B5EF4-FFF2-40B4-BE49-F238E27FC236}">
                  <a16:creationId xmlns:a16="http://schemas.microsoft.com/office/drawing/2014/main" id="{5E99CA9B-DD23-AF3A-3C60-DA390D8B1358}"/>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2C93CC8D-A374-B758-9727-7CA03C9CC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32" name="Tytuł 1">
            <a:extLst>
              <a:ext uri="{FF2B5EF4-FFF2-40B4-BE49-F238E27FC236}">
                <a16:creationId xmlns:a16="http://schemas.microsoft.com/office/drawing/2014/main" id="{0736E3FF-C0FE-2630-3F50-DB941684CB98}"/>
              </a:ext>
            </a:extLst>
          </p:cNvPr>
          <p:cNvSpPr txBox="1">
            <a:spLocks/>
          </p:cNvSpPr>
          <p:nvPr/>
        </p:nvSpPr>
        <p:spPr>
          <a:xfrm>
            <a:off x="2227689" y="572000"/>
            <a:ext cx="7645350"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pl-PL" sz="4000" dirty="0">
              <a:solidFill>
                <a:srgbClr val="33B243"/>
              </a:solidFill>
              <a:latin typeface="Arial Nova" panose="020B0804020202020204" pitchFamily="34" charset="0"/>
            </a:endParaRPr>
          </a:p>
        </p:txBody>
      </p:sp>
      <p:pic>
        <p:nvPicPr>
          <p:cNvPr id="6" name="Obraz 5">
            <a:extLst>
              <a:ext uri="{FF2B5EF4-FFF2-40B4-BE49-F238E27FC236}">
                <a16:creationId xmlns:a16="http://schemas.microsoft.com/office/drawing/2014/main" id="{7B1F5E22-3326-FFD7-7214-CDBD5ECF5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
        <p:nvSpPr>
          <p:cNvPr id="5" name="pole tekstowe 4">
            <a:extLst>
              <a:ext uri="{FF2B5EF4-FFF2-40B4-BE49-F238E27FC236}">
                <a16:creationId xmlns:a16="http://schemas.microsoft.com/office/drawing/2014/main" id="{E768862D-D277-9407-6EEA-536EB5AFD514}"/>
              </a:ext>
            </a:extLst>
          </p:cNvPr>
          <p:cNvSpPr txBox="1"/>
          <p:nvPr/>
        </p:nvSpPr>
        <p:spPr>
          <a:xfrm>
            <a:off x="682022" y="1120781"/>
            <a:ext cx="11027896" cy="4260462"/>
          </a:xfrm>
          <a:prstGeom prst="rect">
            <a:avLst/>
          </a:prstGeom>
          <a:noFill/>
        </p:spPr>
        <p:txBody>
          <a:bodyPr wrap="square" rtlCol="0">
            <a:spAutoFit/>
          </a:bodyPr>
          <a:lstStyle/>
          <a:p>
            <a:pPr>
              <a:lnSpc>
                <a:spcPct val="107000"/>
              </a:lnSpc>
              <a:spcAft>
                <a:spcPts val="800"/>
              </a:spcAft>
            </a:pPr>
            <a:r>
              <a:rPr lang="pl-PL" sz="18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Organizowaliśmy kompleksowo pikniki edukacyjne m.in. na zlecenie Urzędu Miasta Poznania, Urzędu Miasta Luboń</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b="1" u="sng"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Eko Piknik w Wiśniowym Sadzie – 3 edycje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b="1" u="sng"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Fotorelacja</a:t>
            </a:r>
            <a:r>
              <a:rPr lang="pl-PL"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a:t>
            </a:r>
            <a:r>
              <a:rPr lang="pl-PL"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hlinkClick r:id="rId4"/>
              </a:rPr>
              <a:t>http://art-bonsai.pl/nasze-realizacje/ekopiknik-w-wisniowym-sadzie-4/</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hlinkClick r:id="rId5"/>
              </a:rPr>
              <a:t>https://www.facebook.com/media/set/?set=a.877033145796179&amp;type=3</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none" strike="noStrike"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b="1" u="sng"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Piknik edukacyjny </a:t>
            </a:r>
            <a:r>
              <a:rPr lang="pl-PL" sz="1800" b="1" u="sng"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Kejtrówka</a:t>
            </a:r>
            <a:r>
              <a:rPr lang="pl-PL" sz="1800" b="1" u="sng"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 2 edycje: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b="1" u="sng"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fotorelacja</a:t>
            </a:r>
            <a:r>
              <a:rPr lang="pl-PL"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a:t>
            </a:r>
            <a:r>
              <a:rPr lang="pl-PL"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hlinkClick r:id="rId6"/>
              </a:rPr>
              <a:t>http://art-bonsai.pl/nasze-realizacje/kejtrowka-11-12-maja-2019/</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https://www.facebook.com/media/set/?set=a.3001002293516785&amp;type=3</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a:t>
            </a:r>
            <a:r>
              <a:rPr lang="pl-PL"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hlinkClick r:id="rId7"/>
              </a:rPr>
              <a:t>https://www.facebook.com/media/set/?set=a.1303784633121026&amp;type=3</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none" strike="noStrike"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pl-PL" dirty="0"/>
          </a:p>
        </p:txBody>
      </p:sp>
    </p:spTree>
    <p:extLst>
      <p:ext uri="{BB962C8B-B14F-4D97-AF65-F5344CB8AC3E}">
        <p14:creationId xmlns:p14="http://schemas.microsoft.com/office/powerpoint/2010/main" val="2809799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43565" y="1012149"/>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F15B28"/>
                </a:solidFill>
                <a:latin typeface="Arial Nova" panose="020B0804020202020204" pitchFamily="34" charset="0"/>
              </a:rPr>
              <a:t>PRO</a:t>
            </a:r>
            <a:r>
              <a:rPr lang="pl-PL" sz="3200" dirty="0">
                <a:solidFill>
                  <a:srgbClr val="C00000"/>
                </a:solidFill>
                <a:latin typeface="Arial Nova" panose="020B0804020202020204" pitchFamily="34" charset="0"/>
              </a:rPr>
              <a:t>GRAM</a:t>
            </a:r>
            <a:r>
              <a:rPr lang="pl-PL" sz="3200" dirty="0">
                <a:solidFill>
                  <a:srgbClr val="33B243"/>
                </a:solidFill>
                <a:latin typeface="Arial Nova" panose="020B0804020202020204" pitchFamily="34" charset="0"/>
              </a:rPr>
              <a:t> </a:t>
            </a:r>
            <a:r>
              <a:rPr lang="pl-PL" sz="3200" dirty="0">
                <a:solidFill>
                  <a:srgbClr val="7030A0"/>
                </a:solidFill>
                <a:latin typeface="Arial Nova" panose="020B0804020202020204" pitchFamily="34" charset="0"/>
              </a:rPr>
              <a:t>ANI</a:t>
            </a:r>
            <a:r>
              <a:rPr lang="pl-PL" sz="3200" dirty="0">
                <a:solidFill>
                  <a:srgbClr val="33B243"/>
                </a:solidFill>
                <a:latin typeface="Arial Nova" panose="020B0804020202020204" pitchFamily="34" charset="0"/>
              </a:rPr>
              <a:t>MA</a:t>
            </a:r>
            <a:r>
              <a:rPr lang="pl-PL" sz="3200" dirty="0">
                <a:solidFill>
                  <a:srgbClr val="F15B28"/>
                </a:solidFill>
                <a:latin typeface="Arial Nova" panose="020B0804020202020204" pitchFamily="34" charset="0"/>
              </a:rPr>
              <a:t>CJI</a:t>
            </a:r>
          </a:p>
          <a:p>
            <a:pPr algn="l"/>
            <a:endParaRPr lang="pl-PL" sz="3200" dirty="0">
              <a:solidFill>
                <a:srgbClr val="2701C5"/>
              </a:solidFill>
              <a:latin typeface="Arial Nova" panose="020B0804020202020204" pitchFamily="34" charset="0"/>
            </a:endParaRP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53444" y="1357600"/>
            <a:ext cx="4470109" cy="3878605"/>
          </a:xfrm>
        </p:spPr>
        <p:txBody>
          <a:bodyPr>
            <a:noAutofit/>
          </a:bodyPr>
          <a:lstStyle/>
          <a:p>
            <a:pPr marR="0" algn="l" rtl="0">
              <a:lnSpc>
                <a:spcPct val="100000"/>
              </a:lnSpc>
            </a:pPr>
            <a:r>
              <a:rPr lang="pl-PL" sz="3200" b="1" i="0" u="none" strike="noStrike" baseline="30000" dirty="0">
                <a:solidFill>
                  <a:srgbClr val="652C90"/>
                </a:solidFill>
                <a:latin typeface="Arial" panose="020B0604020202020204" pitchFamily="34" charset="0"/>
              </a:rPr>
              <a:t>ANIMACJE „LEŚNIE SKRZATY NA TROPIE NATURY”</a:t>
            </a:r>
          </a:p>
          <a:p>
            <a:pPr marR="0" algn="l" rtl="0">
              <a:lnSpc>
                <a:spcPct val="100000"/>
              </a:lnSpc>
            </a:pPr>
            <a:r>
              <a:rPr lang="pl-PL" sz="1800" baseline="30000" dirty="0">
                <a:latin typeface="Arial" panose="020B0604020202020204" pitchFamily="34" charset="0"/>
              </a:rPr>
              <a:t>„Żyją w lesie małe duszki, które czyszczą leśne dróżki, mają miotły i szufelki i do pracy zapał wielki…” Któż nie zna ze swego dzieciństwa tej piosenki…? Znają ją też leśne skrzaty, które w sympatyczny i ciekawy sposób uczą dzieci i dorosłych jak należy dbać o naszą planetę i środowisko naturalne przy okazji świetnie się bawiąc. </a:t>
            </a:r>
          </a:p>
          <a:p>
            <a:pPr marR="0" algn="l" rtl="0">
              <a:lnSpc>
                <a:spcPct val="100000"/>
              </a:lnSpc>
            </a:pPr>
            <a:r>
              <a:rPr lang="pl-PL" sz="1800" baseline="30000" dirty="0">
                <a:latin typeface="Arial" panose="020B0604020202020204" pitchFamily="34" charset="0"/>
              </a:rPr>
              <a:t>Wśród zabaw m.in.: </a:t>
            </a:r>
          </a:p>
          <a:p>
            <a:pPr marL="285750" marR="0" indent="-285750" algn="l" rtl="0">
              <a:lnSpc>
                <a:spcPct val="100000"/>
              </a:lnSpc>
              <a:buFontTx/>
              <a:buChar char="-"/>
            </a:pPr>
            <a:r>
              <a:rPr lang="pl-PL" sz="1800" baseline="30000" dirty="0">
                <a:latin typeface="Arial" panose="020B0604020202020204" pitchFamily="34" charset="0"/>
              </a:rPr>
              <a:t>Rozpoznawanie tropów leśnych zwierząt</a:t>
            </a:r>
          </a:p>
          <a:p>
            <a:pPr marL="285750" marR="0" indent="-285750" algn="l" rtl="0">
              <a:lnSpc>
                <a:spcPct val="100000"/>
              </a:lnSpc>
              <a:buFontTx/>
              <a:buChar char="-"/>
            </a:pPr>
            <a:r>
              <a:rPr lang="pl-PL" sz="1800" baseline="30000" dirty="0">
                <a:latin typeface="Arial" panose="020B0604020202020204" pitchFamily="34" charset="0"/>
              </a:rPr>
              <a:t>Ptasi quiz</a:t>
            </a:r>
          </a:p>
          <a:p>
            <a:pPr marL="285750" marR="0" indent="-285750" algn="l" rtl="0">
              <a:lnSpc>
                <a:spcPct val="100000"/>
              </a:lnSpc>
              <a:buFontTx/>
              <a:buChar char="-"/>
            </a:pPr>
            <a:r>
              <a:rPr lang="pl-PL" sz="1800" baseline="30000" dirty="0">
                <a:latin typeface="Arial" panose="020B0604020202020204" pitchFamily="34" charset="0"/>
              </a:rPr>
              <a:t>Granie w segregowanie</a:t>
            </a:r>
          </a:p>
          <a:p>
            <a:pPr marL="285750" marR="0" indent="-285750" algn="l" rtl="0">
              <a:lnSpc>
                <a:spcPct val="100000"/>
              </a:lnSpc>
              <a:buFontTx/>
              <a:buChar char="-"/>
            </a:pPr>
            <a:r>
              <a:rPr lang="pl-PL" sz="1800" baseline="30000" dirty="0">
                <a:latin typeface="Arial" panose="020B0604020202020204" pitchFamily="34" charset="0"/>
              </a:rPr>
              <a:t>Zabawy z chustą animacyjną, gumą, gąsienicami, liną itp.</a:t>
            </a:r>
            <a:br>
              <a:rPr lang="pl-PL" sz="1800" baseline="30000" dirty="0">
                <a:latin typeface="Arial" panose="020B0604020202020204" pitchFamily="34" charset="0"/>
              </a:rPr>
            </a:br>
            <a:endParaRPr lang="pl-PL" sz="1800" baseline="30000" dirty="0">
              <a:latin typeface="Arial" panose="020B0604020202020204" pitchFamily="34" charset="0"/>
            </a:endParaRPr>
          </a:p>
        </p:txBody>
      </p:sp>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6" name="Obraz 5">
            <a:extLst>
              <a:ext uri="{FF2B5EF4-FFF2-40B4-BE49-F238E27FC236}">
                <a16:creationId xmlns:a16="http://schemas.microsoft.com/office/drawing/2014/main" id="{FCE0040C-9BF9-1B30-261F-FAE7FA6F3DA2}"/>
              </a:ext>
            </a:extLst>
          </p:cNvPr>
          <p:cNvPicPr>
            <a:picLocks noChangeAspect="1"/>
          </p:cNvPicPr>
          <p:nvPr/>
        </p:nvPicPr>
        <p:blipFill rotWithShape="1">
          <a:blip r:embed="rId4">
            <a:extLst>
              <a:ext uri="{28A0092B-C50C-407E-A947-70E740481C1C}">
                <a14:useLocalDpi xmlns:a14="http://schemas.microsoft.com/office/drawing/2010/main" val="0"/>
              </a:ext>
            </a:extLst>
          </a:blip>
          <a:srcRect l="6527" t="-7899" r="18985" b="7899"/>
          <a:stretch/>
        </p:blipFill>
        <p:spPr>
          <a:xfrm>
            <a:off x="6481874" y="-472288"/>
            <a:ext cx="4768645" cy="4803205"/>
          </a:xfrm>
          <a:prstGeom prst="ellipse">
            <a:avLst/>
          </a:prstGeom>
          <a:ln w="47625">
            <a:gradFill>
              <a:gsLst>
                <a:gs pos="0">
                  <a:schemeClr val="accent1">
                    <a:lumMod val="5000"/>
                    <a:lumOff val="95000"/>
                  </a:schemeClr>
                </a:gs>
                <a:gs pos="100000">
                  <a:srgbClr val="7030A0"/>
                </a:gs>
              </a:gsLst>
              <a:lin ang="5400000" scaled="1"/>
            </a:gradFill>
          </a:ln>
        </p:spPr>
      </p:pic>
      <p:pic>
        <p:nvPicPr>
          <p:cNvPr id="24" name="Obraz 23">
            <a:extLst>
              <a:ext uri="{FF2B5EF4-FFF2-40B4-BE49-F238E27FC236}">
                <a16:creationId xmlns:a16="http://schemas.microsoft.com/office/drawing/2014/main" id="{E6864588-B577-1137-DCAE-049A2A9E405A}"/>
              </a:ext>
            </a:extLst>
          </p:cNvPr>
          <p:cNvPicPr>
            <a:picLocks noChangeAspect="1"/>
          </p:cNvPicPr>
          <p:nvPr/>
        </p:nvPicPr>
        <p:blipFill rotWithShape="1">
          <a:blip r:embed="rId5">
            <a:extLst>
              <a:ext uri="{28A0092B-C50C-407E-A947-70E740481C1C}">
                <a14:useLocalDpi xmlns:a14="http://schemas.microsoft.com/office/drawing/2010/main" val="0"/>
              </a:ext>
            </a:extLst>
          </a:blip>
          <a:srcRect l="14477" t="-719" r="9935" b="719"/>
          <a:stretch/>
        </p:blipFill>
        <p:spPr>
          <a:xfrm>
            <a:off x="8306678" y="2308736"/>
            <a:ext cx="4105192" cy="4044361"/>
          </a:xfrm>
          <a:prstGeom prst="ellipse">
            <a:avLst/>
          </a:prstGeom>
          <a:ln w="44450">
            <a:solidFill>
              <a:schemeClr val="bg1"/>
            </a:solidFill>
          </a:ln>
        </p:spPr>
      </p:pic>
      <p:pic>
        <p:nvPicPr>
          <p:cNvPr id="5" name="Obraz 4">
            <a:extLst>
              <a:ext uri="{FF2B5EF4-FFF2-40B4-BE49-F238E27FC236}">
                <a16:creationId xmlns:a16="http://schemas.microsoft.com/office/drawing/2014/main" id="{AAA8BC2E-7B85-0DD3-12D2-D413329670EC}"/>
              </a:ext>
            </a:extLst>
          </p:cNvPr>
          <p:cNvPicPr>
            <a:picLocks noChangeAspect="1"/>
          </p:cNvPicPr>
          <p:nvPr/>
        </p:nvPicPr>
        <p:blipFill rotWithShape="1">
          <a:blip r:embed="rId6">
            <a:extLst>
              <a:ext uri="{28A0092B-C50C-407E-A947-70E740481C1C}">
                <a14:useLocalDpi xmlns:a14="http://schemas.microsoft.com/office/drawing/2010/main" val="0"/>
              </a:ext>
            </a:extLst>
          </a:blip>
          <a:srcRect l="455" r="455"/>
          <a:stretch/>
        </p:blipFill>
        <p:spPr>
          <a:xfrm>
            <a:off x="5578164" y="3259249"/>
            <a:ext cx="3626152" cy="3664415"/>
          </a:xfrm>
          <a:prstGeom prst="ellipse">
            <a:avLst/>
          </a:prstGeom>
          <a:ln w="92075" cmpd="sng">
            <a:gradFill>
              <a:gsLst>
                <a:gs pos="18000">
                  <a:schemeClr val="bg1">
                    <a:alpha val="64000"/>
                  </a:schemeClr>
                </a:gs>
                <a:gs pos="100000">
                  <a:srgbClr val="33B243"/>
                </a:gs>
              </a:gsLst>
              <a:lin ang="9600000" scaled="0"/>
            </a:gradFill>
          </a:ln>
        </p:spPr>
      </p:pic>
      <p:pic>
        <p:nvPicPr>
          <p:cNvPr id="2" name="Obraz 1">
            <a:extLst>
              <a:ext uri="{FF2B5EF4-FFF2-40B4-BE49-F238E27FC236}">
                <a16:creationId xmlns:a16="http://schemas.microsoft.com/office/drawing/2014/main" id="{62F34A3D-52D4-D7CF-7918-FE4DBA62F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4014788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682022" y="562815"/>
            <a:ext cx="6289229" cy="466920"/>
          </a:xfrm>
        </p:spPr>
        <p:txBody>
          <a:bodyPr>
            <a:noAutofit/>
          </a:bodyPr>
          <a:lstStyle/>
          <a:p>
            <a:pPr algn="l"/>
            <a:r>
              <a:rPr lang="pl-PL" sz="4000" dirty="0">
                <a:solidFill>
                  <a:srgbClr val="F15B28"/>
                </a:solidFill>
                <a:latin typeface="Arial Nova" panose="020B0804020202020204" pitchFamily="34" charset="0"/>
              </a:rPr>
              <a:t>Nasze </a:t>
            </a:r>
            <a:r>
              <a:rPr lang="pl-PL" sz="4000" dirty="0">
                <a:solidFill>
                  <a:srgbClr val="33B243"/>
                </a:solidFill>
                <a:latin typeface="Arial Nova" panose="020B0804020202020204" pitchFamily="34" charset="0"/>
              </a:rPr>
              <a:t>doświadczenie</a:t>
            </a:r>
            <a:r>
              <a:rPr lang="pl-PL" sz="4000" dirty="0">
                <a:solidFill>
                  <a:srgbClr val="F15B28"/>
                </a:solidFill>
                <a:latin typeface="Arial Nova" panose="020B0804020202020204" pitchFamily="34" charset="0"/>
              </a:rPr>
              <a:t>:</a:t>
            </a:r>
            <a:endParaRPr lang="pl-PL" sz="4000" dirty="0">
              <a:solidFill>
                <a:srgbClr val="33B243"/>
              </a:solidFill>
              <a:latin typeface="Arial Nova" panose="020B0804020202020204" pitchFamily="34" charset="0"/>
            </a:endParaRPr>
          </a:p>
        </p:txBody>
      </p:sp>
      <p:sp>
        <p:nvSpPr>
          <p:cNvPr id="18" name="pole tekstowe 17">
            <a:extLst>
              <a:ext uri="{FF2B5EF4-FFF2-40B4-BE49-F238E27FC236}">
                <a16:creationId xmlns:a16="http://schemas.microsoft.com/office/drawing/2014/main" id="{0ECF46A3-3728-E7DD-F3E8-9A42AC237F89}"/>
              </a:ext>
            </a:extLst>
          </p:cNvPr>
          <p:cNvSpPr txBox="1"/>
          <p:nvPr/>
        </p:nvSpPr>
        <p:spPr>
          <a:xfrm>
            <a:off x="1629150" y="1536341"/>
            <a:ext cx="4183626" cy="523220"/>
          </a:xfrm>
          <a:prstGeom prst="rect">
            <a:avLst/>
          </a:prstGeom>
          <a:noFill/>
        </p:spPr>
        <p:txBody>
          <a:bodyPr wrap="square" rtlCol="0">
            <a:spAutoFit/>
          </a:bodyPr>
          <a:lstStyle/>
          <a:p>
            <a:endParaRPr lang="pl-PL" sz="2800" dirty="0">
              <a:solidFill>
                <a:schemeClr val="tx2"/>
              </a:solidFill>
              <a:latin typeface="Arial Nova" panose="020B0804020202020204" pitchFamily="34" charset="0"/>
            </a:endParaRPr>
          </a:p>
        </p:txBody>
      </p:sp>
      <p:sp>
        <p:nvSpPr>
          <p:cNvPr id="23" name="pole tekstowe 22">
            <a:extLst>
              <a:ext uri="{FF2B5EF4-FFF2-40B4-BE49-F238E27FC236}">
                <a16:creationId xmlns:a16="http://schemas.microsoft.com/office/drawing/2014/main" id="{918AD876-EE1D-231A-63B5-664E2FC75C59}"/>
              </a:ext>
            </a:extLst>
          </p:cNvPr>
          <p:cNvSpPr txBox="1"/>
          <p:nvPr/>
        </p:nvSpPr>
        <p:spPr>
          <a:xfrm>
            <a:off x="2157917" y="2502140"/>
            <a:ext cx="1139468" cy="646331"/>
          </a:xfrm>
          <a:prstGeom prst="rect">
            <a:avLst/>
          </a:prstGeom>
          <a:noFill/>
        </p:spPr>
        <p:txBody>
          <a:bodyPr wrap="square" rtlCol="0">
            <a:spAutoFit/>
          </a:bodyPr>
          <a:lstStyle/>
          <a:p>
            <a:r>
              <a:rPr lang="pl-PL" sz="3600" b="1" dirty="0">
                <a:solidFill>
                  <a:schemeClr val="bg1"/>
                </a:solidFill>
                <a:latin typeface="Arial Nova" panose="020B0804020202020204" pitchFamily="34" charset="0"/>
              </a:rPr>
              <a:t>30</a:t>
            </a:r>
          </a:p>
        </p:txBody>
      </p:sp>
      <p:grpSp>
        <p:nvGrpSpPr>
          <p:cNvPr id="3" name="Grupa 2">
            <a:extLst>
              <a:ext uri="{FF2B5EF4-FFF2-40B4-BE49-F238E27FC236}">
                <a16:creationId xmlns:a16="http://schemas.microsoft.com/office/drawing/2014/main" id="{1C48F2DC-BCAD-484F-ED22-8715EDBDE4E8}"/>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AFF203A1-53B4-1F2E-28E6-C7C1D4DB791C}"/>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rostokąt: zaokrąglone rogi 7">
              <a:extLst>
                <a:ext uri="{FF2B5EF4-FFF2-40B4-BE49-F238E27FC236}">
                  <a16:creationId xmlns:a16="http://schemas.microsoft.com/office/drawing/2014/main" id="{4A9A6B85-35E8-2999-7F75-68CB51912C55}"/>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zaokrąglone rogi 9">
              <a:extLst>
                <a:ext uri="{FF2B5EF4-FFF2-40B4-BE49-F238E27FC236}">
                  <a16:creationId xmlns:a16="http://schemas.microsoft.com/office/drawing/2014/main" id="{D500D36F-4DD4-EB57-01BC-B039AC800E47}"/>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zaokrąglone rogi 11">
              <a:extLst>
                <a:ext uri="{FF2B5EF4-FFF2-40B4-BE49-F238E27FC236}">
                  <a16:creationId xmlns:a16="http://schemas.microsoft.com/office/drawing/2014/main" id="{B4227AF8-D55B-8199-5245-15BFF965E4FD}"/>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6" name="Owal 15">
            <a:extLst>
              <a:ext uri="{FF2B5EF4-FFF2-40B4-BE49-F238E27FC236}">
                <a16:creationId xmlns:a16="http://schemas.microsoft.com/office/drawing/2014/main" id="{434A67DC-3E23-DDFB-FE29-38D9DF18C966}"/>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0" name="Grupa 19">
            <a:extLst>
              <a:ext uri="{FF2B5EF4-FFF2-40B4-BE49-F238E27FC236}">
                <a16:creationId xmlns:a16="http://schemas.microsoft.com/office/drawing/2014/main" id="{BE3B06B7-4142-1C79-429F-09A7B87560F5}"/>
              </a:ext>
            </a:extLst>
          </p:cNvPr>
          <p:cNvGrpSpPr/>
          <p:nvPr/>
        </p:nvGrpSpPr>
        <p:grpSpPr>
          <a:xfrm>
            <a:off x="2010293" y="5236205"/>
            <a:ext cx="1154626" cy="1154626"/>
            <a:chOff x="6212588" y="4310555"/>
            <a:chExt cx="1844867" cy="1844867"/>
          </a:xfrm>
        </p:grpSpPr>
        <p:sp>
          <p:nvSpPr>
            <p:cNvPr id="21" name="Owal 20">
              <a:extLst>
                <a:ext uri="{FF2B5EF4-FFF2-40B4-BE49-F238E27FC236}">
                  <a16:creationId xmlns:a16="http://schemas.microsoft.com/office/drawing/2014/main" id="{5E99CA9B-DD23-AF3A-3C60-DA390D8B1358}"/>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2C93CC8D-A374-B758-9727-7CA03C9CC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32" name="Tytuł 1">
            <a:extLst>
              <a:ext uri="{FF2B5EF4-FFF2-40B4-BE49-F238E27FC236}">
                <a16:creationId xmlns:a16="http://schemas.microsoft.com/office/drawing/2014/main" id="{0736E3FF-C0FE-2630-3F50-DB941684CB98}"/>
              </a:ext>
            </a:extLst>
          </p:cNvPr>
          <p:cNvSpPr txBox="1">
            <a:spLocks/>
          </p:cNvSpPr>
          <p:nvPr/>
        </p:nvSpPr>
        <p:spPr>
          <a:xfrm>
            <a:off x="2227689" y="572000"/>
            <a:ext cx="7645350"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pl-PL" sz="4000" dirty="0">
              <a:solidFill>
                <a:srgbClr val="33B243"/>
              </a:solidFill>
              <a:latin typeface="Arial Nova" panose="020B0804020202020204" pitchFamily="34" charset="0"/>
            </a:endParaRPr>
          </a:p>
        </p:txBody>
      </p:sp>
      <p:pic>
        <p:nvPicPr>
          <p:cNvPr id="6" name="Obraz 5">
            <a:extLst>
              <a:ext uri="{FF2B5EF4-FFF2-40B4-BE49-F238E27FC236}">
                <a16:creationId xmlns:a16="http://schemas.microsoft.com/office/drawing/2014/main" id="{7B1F5E22-3326-FFD7-7214-CDBD5ECF5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
        <p:nvSpPr>
          <p:cNvPr id="5" name="pole tekstowe 4">
            <a:extLst>
              <a:ext uri="{FF2B5EF4-FFF2-40B4-BE49-F238E27FC236}">
                <a16:creationId xmlns:a16="http://schemas.microsoft.com/office/drawing/2014/main" id="{E768862D-D277-9407-6EEA-536EB5AFD514}"/>
              </a:ext>
            </a:extLst>
          </p:cNvPr>
          <p:cNvSpPr txBox="1"/>
          <p:nvPr/>
        </p:nvSpPr>
        <p:spPr>
          <a:xfrm>
            <a:off x="682022" y="1120781"/>
            <a:ext cx="11027896" cy="2370329"/>
          </a:xfrm>
          <a:prstGeom prst="rect">
            <a:avLst/>
          </a:prstGeom>
          <a:noFill/>
        </p:spPr>
        <p:txBody>
          <a:bodyPr wrap="square" rtlCol="0">
            <a:spAutoFit/>
          </a:bodyPr>
          <a:lstStyle/>
          <a:p>
            <a:pPr>
              <a:lnSpc>
                <a:spcPct val="107000"/>
              </a:lnSpc>
              <a:spcAft>
                <a:spcPts val="800"/>
              </a:spcAft>
            </a:pPr>
            <a:r>
              <a:rPr lang="pl-PL" sz="1800" u="none" strike="noStrike"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Jak wyglądają nasze pikniki? </a:t>
            </a:r>
          </a:p>
          <a:p>
            <a:pPr>
              <a:lnSpc>
                <a:spcPct val="107000"/>
              </a:lnSpc>
              <a:spcAft>
                <a:spcPts val="800"/>
              </a:spcAft>
            </a:pPr>
            <a:endParaRPr lang="pl-PL" dirty="0">
              <a:solidFill>
                <a:srgbClr val="0563C1"/>
              </a:solidFill>
              <a:latin typeface="Century Gothic" panose="020B0502020202020204" pitchFamily="34" charset="0"/>
              <a:cs typeface="Times New Roman" panose="02020603050405020304" pitchFamily="18" charset="0"/>
            </a:endParaRPr>
          </a:p>
          <a:p>
            <a:pPr>
              <a:lnSpc>
                <a:spcPct val="107000"/>
              </a:lnSpc>
              <a:spcAft>
                <a:spcPts val="800"/>
              </a:spcAft>
            </a:pPr>
            <a:endParaRPr lang="pl-PL" dirty="0">
              <a:solidFill>
                <a:srgbClr val="0563C1"/>
              </a:solidFill>
              <a:latin typeface="Century Gothic" panose="020B0502020202020204" pitchFamily="34" charset="0"/>
              <a:cs typeface="Times New Roman" panose="02020603050405020304" pitchFamily="18" charset="0"/>
            </a:endParaRPr>
          </a:p>
          <a:p>
            <a:pPr>
              <a:lnSpc>
                <a:spcPct val="107000"/>
              </a:lnSpc>
              <a:spcAft>
                <a:spcPts val="800"/>
              </a:spcAft>
            </a:pPr>
            <a:r>
              <a:rPr lang="pl-PL" dirty="0">
                <a:solidFill>
                  <a:srgbClr val="0563C1"/>
                </a:solidFill>
                <a:latin typeface="Century Gothic" panose="020B0502020202020204" pitchFamily="34" charset="0"/>
                <a:cs typeface="Times New Roman" panose="02020603050405020304" pitchFamily="18" charset="0"/>
                <a:hlinkClick r:id="rId4"/>
              </a:rPr>
              <a:t>ZOBACZ VIDEO</a:t>
            </a:r>
            <a:r>
              <a:rPr lang="pl-PL" dirty="0">
                <a:solidFill>
                  <a:srgbClr val="0563C1"/>
                </a:solidFill>
                <a:latin typeface="Century Gothic" panose="020B0502020202020204" pitchFamily="34" charset="0"/>
                <a:cs typeface="Times New Roman" panose="02020603050405020304" pitchFamily="18" charset="0"/>
              </a:rPr>
              <a:t>:</a:t>
            </a:r>
          </a:p>
          <a:p>
            <a:pPr>
              <a:lnSpc>
                <a:spcPct val="107000"/>
              </a:lnSpc>
              <a:spcAft>
                <a:spcPts val="800"/>
              </a:spcAft>
            </a:pPr>
            <a:endParaRPr lang="pl-PL" dirty="0">
              <a:solidFill>
                <a:srgbClr val="0563C1"/>
              </a:solidFill>
              <a:latin typeface="Century Gothic" panose="020B0502020202020204" pitchFamily="34" charset="0"/>
              <a:cs typeface="Times New Roman" panose="02020603050405020304" pitchFamily="18" charset="0"/>
            </a:endParaRPr>
          </a:p>
          <a:p>
            <a:pPr>
              <a:lnSpc>
                <a:spcPct val="107000"/>
              </a:lnSpc>
              <a:spcAft>
                <a:spcPts val="800"/>
              </a:spcAft>
            </a:pPr>
            <a:endParaRPr lang="pl-PL" dirty="0"/>
          </a:p>
        </p:txBody>
      </p:sp>
      <p:pic>
        <p:nvPicPr>
          <p:cNvPr id="11" name="Obraz 10">
            <a:extLst>
              <a:ext uri="{FF2B5EF4-FFF2-40B4-BE49-F238E27FC236}">
                <a16:creationId xmlns:a16="http://schemas.microsoft.com/office/drawing/2014/main" id="{4154904B-085D-D020-B6EC-DDD5DE3B3C81}"/>
              </a:ext>
            </a:extLst>
          </p:cNvPr>
          <p:cNvPicPr>
            <a:picLocks noChangeAspect="1"/>
          </p:cNvPicPr>
          <p:nvPr/>
        </p:nvPicPr>
        <p:blipFill>
          <a:blip r:embed="rId5"/>
          <a:stretch>
            <a:fillRect/>
          </a:stretch>
        </p:blipFill>
        <p:spPr>
          <a:xfrm>
            <a:off x="4616730" y="1243170"/>
            <a:ext cx="6730720" cy="3786030"/>
          </a:xfrm>
          <a:prstGeom prst="rect">
            <a:avLst/>
          </a:prstGeom>
        </p:spPr>
      </p:pic>
    </p:spTree>
    <p:extLst>
      <p:ext uri="{BB962C8B-B14F-4D97-AF65-F5344CB8AC3E}">
        <p14:creationId xmlns:p14="http://schemas.microsoft.com/office/powerpoint/2010/main" val="974386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dtytuł 7">
            <a:extLst>
              <a:ext uri="{FF2B5EF4-FFF2-40B4-BE49-F238E27FC236}">
                <a16:creationId xmlns:a16="http://schemas.microsoft.com/office/drawing/2014/main" id="{A043B672-477C-2BA2-EF05-3546058E1A02}"/>
              </a:ext>
            </a:extLst>
          </p:cNvPr>
          <p:cNvSpPr>
            <a:spLocks noGrp="1"/>
          </p:cNvSpPr>
          <p:nvPr>
            <p:ph type="subTitle" idx="1"/>
          </p:nvPr>
        </p:nvSpPr>
        <p:spPr>
          <a:xfrm>
            <a:off x="4979160" y="1102791"/>
            <a:ext cx="5407743" cy="1274426"/>
          </a:xfrm>
        </p:spPr>
        <p:txBody>
          <a:bodyPr>
            <a:noAutofit/>
          </a:bodyPr>
          <a:lstStyle/>
          <a:p>
            <a:pPr marR="0" algn="l" rtl="0">
              <a:lnSpc>
                <a:spcPct val="100000"/>
              </a:lnSpc>
            </a:pPr>
            <a:r>
              <a:rPr lang="sv-SE" sz="4000" b="1" i="0" u="none" strike="noStrike" baseline="30000" dirty="0">
                <a:solidFill>
                  <a:srgbClr val="1434E0"/>
                </a:solidFill>
                <a:latin typeface="Arial Nova" panose="020B0804020202020204" pitchFamily="34" charset="0"/>
              </a:rPr>
              <a:t>JADWIGA KRYSIAK</a:t>
            </a:r>
          </a:p>
          <a:p>
            <a:pPr marR="0" algn="l" rtl="0">
              <a:lnSpc>
                <a:spcPct val="100000"/>
              </a:lnSpc>
            </a:pPr>
            <a:r>
              <a:rPr lang="sv-SE" sz="3200" b="1" i="0" u="none" strike="noStrike" baseline="30000" dirty="0">
                <a:solidFill>
                  <a:schemeClr val="tx2"/>
                </a:solidFill>
                <a:latin typeface="Arial" panose="020B0604020202020204" pitchFamily="34" charset="0"/>
              </a:rPr>
              <a:t>biuro@event-bonsai.pl</a:t>
            </a:r>
          </a:p>
          <a:p>
            <a:pPr marR="0" algn="l" rtl="0">
              <a:lnSpc>
                <a:spcPct val="100000"/>
              </a:lnSpc>
            </a:pPr>
            <a:r>
              <a:rPr lang="sv-SE" sz="3200" b="1" i="0" u="none" strike="noStrike" baseline="30000" dirty="0">
                <a:solidFill>
                  <a:schemeClr val="tx2"/>
                </a:solidFill>
                <a:latin typeface="Arial" panose="020B0604020202020204" pitchFamily="34" charset="0"/>
              </a:rPr>
              <a:t>tel. 663</a:t>
            </a:r>
            <a:r>
              <a:rPr lang="pl-PL" sz="3200" b="1" i="0" u="none" strike="noStrike" baseline="30000" dirty="0">
                <a:solidFill>
                  <a:schemeClr val="tx2"/>
                </a:solidFill>
                <a:latin typeface="Arial" panose="020B0604020202020204" pitchFamily="34" charset="0"/>
              </a:rPr>
              <a:t> </a:t>
            </a:r>
            <a:r>
              <a:rPr lang="sv-SE" sz="3200" b="1" i="0" u="none" strike="noStrike" baseline="30000" dirty="0">
                <a:solidFill>
                  <a:schemeClr val="tx2"/>
                </a:solidFill>
                <a:latin typeface="Arial" panose="020B0604020202020204" pitchFamily="34" charset="0"/>
              </a:rPr>
              <a:t>429</a:t>
            </a:r>
            <a:r>
              <a:rPr lang="pl-PL" sz="3200" b="1" i="0" u="none" strike="noStrike" baseline="30000" dirty="0">
                <a:solidFill>
                  <a:schemeClr val="tx2"/>
                </a:solidFill>
                <a:latin typeface="Arial" panose="020B0604020202020204" pitchFamily="34" charset="0"/>
              </a:rPr>
              <a:t> </a:t>
            </a:r>
            <a:r>
              <a:rPr lang="sv-SE" sz="3200" b="1" i="0" u="none" strike="noStrike" baseline="30000" dirty="0">
                <a:solidFill>
                  <a:schemeClr val="tx2"/>
                </a:solidFill>
                <a:latin typeface="Arial" panose="020B0604020202020204" pitchFamily="34" charset="0"/>
              </a:rPr>
              <a:t>083</a:t>
            </a:r>
            <a:endParaRPr lang="pl-PL" sz="3200" b="1" i="0" u="none" strike="noStrike" baseline="30000" dirty="0">
              <a:solidFill>
                <a:schemeClr val="tx2"/>
              </a:solidFill>
              <a:latin typeface="Arial" panose="020B0604020202020204" pitchFamily="34" charset="0"/>
            </a:endParaRPr>
          </a:p>
        </p:txBody>
      </p:sp>
      <p:pic>
        <p:nvPicPr>
          <p:cNvPr id="15" name="Obraz 14">
            <a:hlinkClick r:id="rId2"/>
            <a:extLst>
              <a:ext uri="{FF2B5EF4-FFF2-40B4-BE49-F238E27FC236}">
                <a16:creationId xmlns:a16="http://schemas.microsoft.com/office/drawing/2014/main" id="{0FF04905-B764-6995-D669-C3CB45BEAE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65589" y="4479194"/>
            <a:ext cx="658730" cy="699493"/>
          </a:xfrm>
          <a:prstGeom prst="rect">
            <a:avLst/>
          </a:prstGeom>
        </p:spPr>
      </p:pic>
      <p:sp>
        <p:nvSpPr>
          <p:cNvPr id="19" name="pole tekstowe 18">
            <a:hlinkClick r:id="rId4"/>
            <a:extLst>
              <a:ext uri="{FF2B5EF4-FFF2-40B4-BE49-F238E27FC236}">
                <a16:creationId xmlns:a16="http://schemas.microsoft.com/office/drawing/2014/main" id="{2F417CA4-34B3-A918-AC59-FFCA98DCE338}"/>
              </a:ext>
            </a:extLst>
          </p:cNvPr>
          <p:cNvSpPr txBox="1"/>
          <p:nvPr/>
        </p:nvSpPr>
        <p:spPr>
          <a:xfrm>
            <a:off x="10613636" y="5293651"/>
            <a:ext cx="1367765" cy="276999"/>
          </a:xfrm>
          <a:prstGeom prst="rect">
            <a:avLst/>
          </a:prstGeom>
          <a:noFill/>
        </p:spPr>
        <p:txBody>
          <a:bodyPr wrap="square" rtlCol="0">
            <a:spAutoFit/>
          </a:bodyPr>
          <a:lstStyle/>
          <a:p>
            <a:pPr algn="ctr"/>
            <a:r>
              <a:rPr lang="pl-PL" b="1" i="0" u="none" strike="noStrike" baseline="30000" dirty="0">
                <a:solidFill>
                  <a:srgbClr val="1434E0"/>
                </a:solidFill>
                <a:latin typeface="Arial Nova" panose="020B0804020202020204" pitchFamily="34" charset="0"/>
              </a:rPr>
              <a:t>Event </a:t>
            </a:r>
            <a:r>
              <a:rPr lang="pl-PL" b="1" i="0" u="none" strike="noStrike" baseline="30000" dirty="0" err="1">
                <a:solidFill>
                  <a:srgbClr val="1434E0"/>
                </a:solidFill>
                <a:latin typeface="Arial Nova" panose="020B0804020202020204" pitchFamily="34" charset="0"/>
              </a:rPr>
              <a:t>Bonsai</a:t>
            </a:r>
            <a:endParaRPr lang="pl-PL" b="1" i="0" u="none" strike="noStrike" baseline="30000" dirty="0">
              <a:solidFill>
                <a:srgbClr val="1434E0"/>
              </a:solidFill>
              <a:latin typeface="Arial Nova" panose="020B0804020202020204" pitchFamily="34" charset="0"/>
            </a:endParaRPr>
          </a:p>
        </p:txBody>
      </p:sp>
      <p:pic>
        <p:nvPicPr>
          <p:cNvPr id="13" name="Obraz 12">
            <a:hlinkClick r:id="rId5"/>
            <a:extLst>
              <a:ext uri="{FF2B5EF4-FFF2-40B4-BE49-F238E27FC236}">
                <a16:creationId xmlns:a16="http://schemas.microsoft.com/office/drawing/2014/main" id="{D1EEE64A-1B4F-BC1E-2333-FA443097B4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89734" y="4494390"/>
            <a:ext cx="658730" cy="699493"/>
          </a:xfrm>
          <a:prstGeom prst="rect">
            <a:avLst/>
          </a:prstGeom>
        </p:spPr>
      </p:pic>
      <p:sp>
        <p:nvSpPr>
          <p:cNvPr id="20" name="pole tekstowe 19">
            <a:hlinkClick r:id="rId4"/>
            <a:extLst>
              <a:ext uri="{FF2B5EF4-FFF2-40B4-BE49-F238E27FC236}">
                <a16:creationId xmlns:a16="http://schemas.microsoft.com/office/drawing/2014/main" id="{20BFF67A-F2AC-1D6B-C159-DA52232C9BC4}"/>
              </a:ext>
            </a:extLst>
          </p:cNvPr>
          <p:cNvSpPr txBox="1"/>
          <p:nvPr/>
        </p:nvSpPr>
        <p:spPr>
          <a:xfrm>
            <a:off x="8022003" y="5279815"/>
            <a:ext cx="1367765" cy="276999"/>
          </a:xfrm>
          <a:prstGeom prst="rect">
            <a:avLst/>
          </a:prstGeom>
          <a:noFill/>
        </p:spPr>
        <p:txBody>
          <a:bodyPr wrap="square" rtlCol="0">
            <a:spAutoFit/>
          </a:bodyPr>
          <a:lstStyle/>
          <a:p>
            <a:pPr algn="ctr"/>
            <a:r>
              <a:rPr lang="pl-PL" b="1" i="0" u="none" strike="noStrike" baseline="30000" dirty="0" err="1">
                <a:solidFill>
                  <a:srgbClr val="1434E0"/>
                </a:solidFill>
                <a:latin typeface="Arial Nova" panose="020B0804020202020204" pitchFamily="34" charset="0"/>
              </a:rPr>
              <a:t>eventbonsai</a:t>
            </a:r>
            <a:endParaRPr lang="pl-PL" b="1" i="0" u="none" strike="noStrike" baseline="30000" dirty="0">
              <a:solidFill>
                <a:srgbClr val="1434E0"/>
              </a:solidFill>
              <a:latin typeface="Arial Nova" panose="020B0804020202020204" pitchFamily="34" charset="0"/>
            </a:endParaRPr>
          </a:p>
        </p:txBody>
      </p:sp>
      <p:pic>
        <p:nvPicPr>
          <p:cNvPr id="18" name="Obraz 17">
            <a:hlinkClick r:id="rId7"/>
            <a:extLst>
              <a:ext uri="{FF2B5EF4-FFF2-40B4-BE49-F238E27FC236}">
                <a16:creationId xmlns:a16="http://schemas.microsoft.com/office/drawing/2014/main" id="{A6C053C6-AF5B-8857-7B27-3DD22F941C6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19518" y="4523054"/>
            <a:ext cx="658730" cy="699493"/>
          </a:xfrm>
          <a:prstGeom prst="rect">
            <a:avLst/>
          </a:prstGeom>
        </p:spPr>
      </p:pic>
      <p:sp>
        <p:nvSpPr>
          <p:cNvPr id="21" name="pole tekstowe 20">
            <a:hlinkClick r:id="rId4"/>
            <a:extLst>
              <a:ext uri="{FF2B5EF4-FFF2-40B4-BE49-F238E27FC236}">
                <a16:creationId xmlns:a16="http://schemas.microsoft.com/office/drawing/2014/main" id="{4F732DF4-208D-DCA5-4A30-C5375B69D221}"/>
              </a:ext>
            </a:extLst>
          </p:cNvPr>
          <p:cNvSpPr txBox="1"/>
          <p:nvPr/>
        </p:nvSpPr>
        <p:spPr>
          <a:xfrm>
            <a:off x="4333250" y="5314456"/>
            <a:ext cx="2127855" cy="276999"/>
          </a:xfrm>
          <a:prstGeom prst="rect">
            <a:avLst/>
          </a:prstGeom>
          <a:noFill/>
        </p:spPr>
        <p:txBody>
          <a:bodyPr wrap="square" rtlCol="0">
            <a:spAutoFit/>
          </a:bodyPr>
          <a:lstStyle/>
          <a:p>
            <a:pPr algn="ctr"/>
            <a:r>
              <a:rPr lang="pl-PL" b="1" i="0" u="none" strike="noStrike" baseline="30000" dirty="0">
                <a:solidFill>
                  <a:srgbClr val="1434E0"/>
                </a:solidFill>
                <a:latin typeface="Arial Nova" panose="020B0804020202020204" pitchFamily="34" charset="0"/>
              </a:rPr>
              <a:t>www.event-bonsai.pl</a:t>
            </a:r>
          </a:p>
        </p:txBody>
      </p:sp>
      <p:pic>
        <p:nvPicPr>
          <p:cNvPr id="14" name="Obraz 13">
            <a:extLst>
              <a:ext uri="{FF2B5EF4-FFF2-40B4-BE49-F238E27FC236}">
                <a16:creationId xmlns:a16="http://schemas.microsoft.com/office/drawing/2014/main" id="{818D9B58-A74C-D0F6-382A-7F0044F49240}"/>
              </a:ext>
            </a:extLst>
          </p:cNvPr>
          <p:cNvPicPr>
            <a:picLocks noChangeAspect="1"/>
          </p:cNvPicPr>
          <p:nvPr/>
        </p:nvPicPr>
        <p:blipFill rotWithShape="1">
          <a:blip r:embed="rId9">
            <a:extLst>
              <a:ext uri="{28A0092B-C50C-407E-A947-70E740481C1C}">
                <a14:useLocalDpi xmlns:a14="http://schemas.microsoft.com/office/drawing/2010/main" val="0"/>
              </a:ext>
            </a:extLst>
          </a:blip>
          <a:srcRect l="19966" t="1701" r="15330" b="44552"/>
          <a:stretch/>
        </p:blipFill>
        <p:spPr>
          <a:xfrm>
            <a:off x="1528315" y="649101"/>
            <a:ext cx="2953750" cy="3048256"/>
          </a:xfrm>
          <a:prstGeom prst="flowChartConnector">
            <a:avLst/>
          </a:prstGeom>
          <a:ln w="69850">
            <a:solidFill>
              <a:srgbClr val="652C90">
                <a:alpha val="45000"/>
              </a:srgbClr>
            </a:solidFill>
          </a:ln>
        </p:spPr>
      </p:pic>
      <p:sp>
        <p:nvSpPr>
          <p:cNvPr id="17" name="Podtytuł 7">
            <a:extLst>
              <a:ext uri="{FF2B5EF4-FFF2-40B4-BE49-F238E27FC236}">
                <a16:creationId xmlns:a16="http://schemas.microsoft.com/office/drawing/2014/main" id="{B30D898F-1DF4-4996-547C-0206CE182464}"/>
              </a:ext>
            </a:extLst>
          </p:cNvPr>
          <p:cNvSpPr txBox="1">
            <a:spLocks/>
          </p:cNvSpPr>
          <p:nvPr/>
        </p:nvSpPr>
        <p:spPr>
          <a:xfrm>
            <a:off x="4979160" y="3014259"/>
            <a:ext cx="5407743" cy="6994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pl-PL" sz="4400" baseline="30000" dirty="0">
                <a:solidFill>
                  <a:srgbClr val="652C90"/>
                </a:solidFill>
                <a:latin typeface="Arial Nova" panose="020B0804020202020204" pitchFamily="34" charset="0"/>
              </a:rPr>
              <a:t>Zapraszam do kontaktu</a:t>
            </a:r>
            <a:endParaRPr lang="sv-SE" sz="4400" baseline="30000" dirty="0">
              <a:solidFill>
                <a:srgbClr val="652C90"/>
              </a:solidFill>
              <a:latin typeface="Arial Nova" panose="020B0804020202020204" pitchFamily="34" charset="0"/>
            </a:endParaRPr>
          </a:p>
        </p:txBody>
      </p:sp>
      <p:grpSp>
        <p:nvGrpSpPr>
          <p:cNvPr id="2" name="Grupa 1">
            <a:extLst>
              <a:ext uri="{FF2B5EF4-FFF2-40B4-BE49-F238E27FC236}">
                <a16:creationId xmlns:a16="http://schemas.microsoft.com/office/drawing/2014/main" id="{A7105670-E685-91C0-66B0-C63E08F14925}"/>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16E30027-704F-16A6-1B15-E45D6E66A173}"/>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BC0AE4D1-50CC-0895-9975-41955788B2D7}"/>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F37B6750-3EFE-4DE4-FF74-0663D602ECD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Prostokąt: zaokrąglone rogi 15">
              <a:extLst>
                <a:ext uri="{FF2B5EF4-FFF2-40B4-BE49-F238E27FC236}">
                  <a16:creationId xmlns:a16="http://schemas.microsoft.com/office/drawing/2014/main" id="{597E85E1-6551-96AC-67D0-8B3A3129584E}"/>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23" name="Owal 22">
            <a:extLst>
              <a:ext uri="{FF2B5EF4-FFF2-40B4-BE49-F238E27FC236}">
                <a16:creationId xmlns:a16="http://schemas.microsoft.com/office/drawing/2014/main" id="{EC4EA0C9-9C56-8DE6-F85C-D50F106A305D}"/>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4" name="Obraz 23">
            <a:extLst>
              <a:ext uri="{FF2B5EF4-FFF2-40B4-BE49-F238E27FC236}">
                <a16:creationId xmlns:a16="http://schemas.microsoft.com/office/drawing/2014/main" id="{59A66048-9362-68DB-8439-4474FA72DFA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94481" y="5448453"/>
            <a:ext cx="772944" cy="631342"/>
          </a:xfrm>
          <a:prstGeom prst="rect">
            <a:avLst/>
          </a:prstGeom>
        </p:spPr>
      </p:pic>
      <p:grpSp>
        <p:nvGrpSpPr>
          <p:cNvPr id="25" name="Grupa 24">
            <a:extLst>
              <a:ext uri="{FF2B5EF4-FFF2-40B4-BE49-F238E27FC236}">
                <a16:creationId xmlns:a16="http://schemas.microsoft.com/office/drawing/2014/main" id="{A40DF9D7-1704-00CC-20DE-901FFDF8EBF6}"/>
              </a:ext>
            </a:extLst>
          </p:cNvPr>
          <p:cNvGrpSpPr/>
          <p:nvPr/>
        </p:nvGrpSpPr>
        <p:grpSpPr>
          <a:xfrm>
            <a:off x="2010293" y="5236205"/>
            <a:ext cx="1154626" cy="1154626"/>
            <a:chOff x="6212588" y="4310555"/>
            <a:chExt cx="1844867" cy="1844867"/>
          </a:xfrm>
        </p:grpSpPr>
        <p:sp>
          <p:nvSpPr>
            <p:cNvPr id="26" name="Owal 25">
              <a:extLst>
                <a:ext uri="{FF2B5EF4-FFF2-40B4-BE49-F238E27FC236}">
                  <a16:creationId xmlns:a16="http://schemas.microsoft.com/office/drawing/2014/main" id="{56E3ED28-020D-38F9-94BD-75B96AEF5410}"/>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7" name="Obraz 26">
              <a:extLst>
                <a:ext uri="{FF2B5EF4-FFF2-40B4-BE49-F238E27FC236}">
                  <a16:creationId xmlns:a16="http://schemas.microsoft.com/office/drawing/2014/main" id="{5A71064C-378A-DFD8-1449-9BAC3A9CF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5" name="Prostokąt 4">
            <a:hlinkClick r:id="rId4"/>
            <a:extLst>
              <a:ext uri="{FF2B5EF4-FFF2-40B4-BE49-F238E27FC236}">
                <a16:creationId xmlns:a16="http://schemas.microsoft.com/office/drawing/2014/main" id="{43426A95-C604-6E68-3E89-585317072E11}"/>
              </a:ext>
            </a:extLst>
          </p:cNvPr>
          <p:cNvSpPr/>
          <p:nvPr/>
        </p:nvSpPr>
        <p:spPr>
          <a:xfrm>
            <a:off x="4913832" y="1512606"/>
            <a:ext cx="3443092" cy="44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Obraz 2">
            <a:hlinkClick r:id="rId12"/>
            <a:extLst>
              <a:ext uri="{FF2B5EF4-FFF2-40B4-BE49-F238E27FC236}">
                <a16:creationId xmlns:a16="http://schemas.microsoft.com/office/drawing/2014/main" id="{E48586A3-6DBC-B458-A1C2-1ED3B7CA77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35941" y="4494389"/>
            <a:ext cx="658730" cy="699493"/>
          </a:xfrm>
          <a:prstGeom prst="rect">
            <a:avLst/>
          </a:prstGeom>
        </p:spPr>
      </p:pic>
      <p:sp>
        <p:nvSpPr>
          <p:cNvPr id="6" name="pole tekstowe 5">
            <a:hlinkClick r:id="rId4"/>
            <a:extLst>
              <a:ext uri="{FF2B5EF4-FFF2-40B4-BE49-F238E27FC236}">
                <a16:creationId xmlns:a16="http://schemas.microsoft.com/office/drawing/2014/main" id="{FF3A67E1-096F-8FA4-B41D-4BEE39C7BE92}"/>
              </a:ext>
            </a:extLst>
          </p:cNvPr>
          <p:cNvSpPr txBox="1"/>
          <p:nvPr/>
        </p:nvSpPr>
        <p:spPr>
          <a:xfrm>
            <a:off x="9280428" y="5270630"/>
            <a:ext cx="1367765" cy="276999"/>
          </a:xfrm>
          <a:prstGeom prst="rect">
            <a:avLst/>
          </a:prstGeom>
          <a:noFill/>
        </p:spPr>
        <p:txBody>
          <a:bodyPr wrap="square" rtlCol="0">
            <a:spAutoFit/>
          </a:bodyPr>
          <a:lstStyle/>
          <a:p>
            <a:pPr algn="ctr"/>
            <a:r>
              <a:rPr lang="pl-PL" b="1" baseline="30000" dirty="0" err="1">
                <a:solidFill>
                  <a:srgbClr val="1434E0"/>
                </a:solidFill>
                <a:latin typeface="Arial Nova" panose="020B0804020202020204" pitchFamily="34" charset="0"/>
                <a:hlinkClick r:id="rId13"/>
              </a:rPr>
              <a:t>bonsaipozna</a:t>
            </a:r>
            <a:r>
              <a:rPr lang="pl-PL" b="1" baseline="30000" dirty="0" err="1">
                <a:solidFill>
                  <a:srgbClr val="1434E0"/>
                </a:solidFill>
                <a:latin typeface="Arial Nova" panose="020B0804020202020204" pitchFamily="34" charset="0"/>
              </a:rPr>
              <a:t>n</a:t>
            </a:r>
            <a:endParaRPr lang="pl-PL" b="1" i="0" u="none" strike="noStrike" baseline="30000" dirty="0">
              <a:solidFill>
                <a:srgbClr val="1434E0"/>
              </a:solidFill>
              <a:latin typeface="Arial Nova" panose="020B0804020202020204" pitchFamily="34" charset="0"/>
            </a:endParaRPr>
          </a:p>
        </p:txBody>
      </p:sp>
      <p:pic>
        <p:nvPicPr>
          <p:cNvPr id="7" name="Obraz 6">
            <a:hlinkClick r:id="rId14"/>
            <a:extLst>
              <a:ext uri="{FF2B5EF4-FFF2-40B4-BE49-F238E27FC236}">
                <a16:creationId xmlns:a16="http://schemas.microsoft.com/office/drawing/2014/main" id="{B9F8C61C-645F-F70E-57BE-08446F2FFBB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72609" y="4473827"/>
            <a:ext cx="658730" cy="699493"/>
          </a:xfrm>
          <a:prstGeom prst="rect">
            <a:avLst/>
          </a:prstGeom>
        </p:spPr>
      </p:pic>
      <p:sp>
        <p:nvSpPr>
          <p:cNvPr id="11" name="pole tekstowe 10">
            <a:hlinkClick r:id="rId4"/>
            <a:extLst>
              <a:ext uri="{FF2B5EF4-FFF2-40B4-BE49-F238E27FC236}">
                <a16:creationId xmlns:a16="http://schemas.microsoft.com/office/drawing/2014/main" id="{BBF5C295-45EF-9645-A5C7-278FE7188778}"/>
              </a:ext>
            </a:extLst>
          </p:cNvPr>
          <p:cNvSpPr txBox="1"/>
          <p:nvPr/>
        </p:nvSpPr>
        <p:spPr>
          <a:xfrm>
            <a:off x="6038046" y="5314456"/>
            <a:ext cx="2127855" cy="276999"/>
          </a:xfrm>
          <a:prstGeom prst="rect">
            <a:avLst/>
          </a:prstGeom>
          <a:noFill/>
        </p:spPr>
        <p:txBody>
          <a:bodyPr wrap="square" rtlCol="0">
            <a:spAutoFit/>
          </a:bodyPr>
          <a:lstStyle/>
          <a:p>
            <a:pPr algn="ctr"/>
            <a:r>
              <a:rPr lang="pl-PL" b="1" i="0" u="none" strike="noStrike" baseline="30000" dirty="0">
                <a:solidFill>
                  <a:srgbClr val="1434E0"/>
                </a:solidFill>
                <a:latin typeface="Arial Nova" panose="020B0804020202020204" pitchFamily="34" charset="0"/>
              </a:rPr>
              <a:t>www.</a:t>
            </a:r>
            <a:r>
              <a:rPr lang="pl-PL" b="1" baseline="30000" dirty="0">
                <a:solidFill>
                  <a:srgbClr val="1434E0"/>
                </a:solidFill>
                <a:latin typeface="Arial Nova" panose="020B0804020202020204" pitchFamily="34" charset="0"/>
              </a:rPr>
              <a:t>art</a:t>
            </a:r>
            <a:r>
              <a:rPr lang="pl-PL" b="1" i="0" u="none" strike="noStrike" baseline="30000" dirty="0">
                <a:solidFill>
                  <a:srgbClr val="1434E0"/>
                </a:solidFill>
                <a:latin typeface="Arial Nova" panose="020B0804020202020204" pitchFamily="34" charset="0"/>
              </a:rPr>
              <a:t>-bonsai.</a:t>
            </a:r>
            <a:r>
              <a:rPr lang="pl-PL" b="1" i="0" u="none" strike="noStrike" baseline="30000" dirty="0">
                <a:solidFill>
                  <a:srgbClr val="1434E0"/>
                </a:solidFill>
                <a:latin typeface="Arial Nova" panose="020B0804020202020204" pitchFamily="34" charset="0"/>
                <a:hlinkClick r:id="rId14"/>
              </a:rPr>
              <a:t>pl</a:t>
            </a:r>
            <a:endParaRPr lang="pl-PL" b="1" i="0" u="none" strike="noStrike" baseline="30000" dirty="0">
              <a:solidFill>
                <a:srgbClr val="1434E0"/>
              </a:solidFill>
              <a:latin typeface="Arial Nova" panose="020B0804020202020204" pitchFamily="34" charset="0"/>
            </a:endParaRPr>
          </a:p>
        </p:txBody>
      </p:sp>
    </p:spTree>
    <p:extLst>
      <p:ext uri="{BB962C8B-B14F-4D97-AF65-F5344CB8AC3E}">
        <p14:creationId xmlns:p14="http://schemas.microsoft.com/office/powerpoint/2010/main" val="329599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F15B28"/>
                </a:solidFill>
                <a:latin typeface="Arial Nova" panose="020B0804020202020204" pitchFamily="34" charset="0"/>
              </a:rPr>
              <a:t>PRO</a:t>
            </a:r>
            <a:r>
              <a:rPr lang="pl-PL" sz="3200" dirty="0">
                <a:solidFill>
                  <a:srgbClr val="C00000"/>
                </a:solidFill>
                <a:latin typeface="Arial Nova" panose="020B0804020202020204" pitchFamily="34" charset="0"/>
              </a:rPr>
              <a:t>GRAM</a:t>
            </a:r>
            <a:r>
              <a:rPr lang="pl-PL" sz="3200" dirty="0">
                <a:solidFill>
                  <a:srgbClr val="33B243"/>
                </a:solidFill>
                <a:latin typeface="Arial Nova" panose="020B0804020202020204" pitchFamily="34" charset="0"/>
              </a:rPr>
              <a:t> </a:t>
            </a:r>
            <a:r>
              <a:rPr lang="pl-PL" sz="3200" dirty="0">
                <a:solidFill>
                  <a:srgbClr val="7030A0"/>
                </a:solidFill>
                <a:latin typeface="Arial Nova" panose="020B0804020202020204" pitchFamily="34" charset="0"/>
              </a:rPr>
              <a:t>ANI</a:t>
            </a:r>
            <a:r>
              <a:rPr lang="pl-PL" sz="3200" dirty="0">
                <a:solidFill>
                  <a:srgbClr val="33B243"/>
                </a:solidFill>
                <a:latin typeface="Arial Nova" panose="020B0804020202020204" pitchFamily="34" charset="0"/>
              </a:rPr>
              <a:t>MA</a:t>
            </a:r>
            <a:r>
              <a:rPr lang="pl-PL" sz="3200" dirty="0">
                <a:solidFill>
                  <a:srgbClr val="F15B28"/>
                </a:solidFill>
                <a:latin typeface="Arial Nova" panose="020B0804020202020204" pitchFamily="34" charset="0"/>
              </a:rPr>
              <a:t>CJI</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53445" y="1357599"/>
            <a:ext cx="5802112" cy="4885513"/>
          </a:xfrm>
        </p:spPr>
        <p:txBody>
          <a:bodyPr>
            <a:noAutofit/>
          </a:bodyPr>
          <a:lstStyle/>
          <a:p>
            <a:pPr marR="0" algn="l" rtl="0">
              <a:lnSpc>
                <a:spcPct val="100000"/>
              </a:lnSpc>
            </a:pPr>
            <a:r>
              <a:rPr lang="pl-PL" sz="3200" b="1" baseline="30000" dirty="0">
                <a:solidFill>
                  <a:srgbClr val="652C90"/>
                </a:solidFill>
                <a:latin typeface="Arial" panose="020B0604020202020204" pitchFamily="34" charset="0"/>
              </a:rPr>
              <a:t>PROGRAM DOTYCZĄCY OWADÓW</a:t>
            </a:r>
            <a:br>
              <a:rPr lang="pl-PL" sz="3200" b="1" baseline="30000" dirty="0">
                <a:solidFill>
                  <a:srgbClr val="652C90"/>
                </a:solidFill>
                <a:latin typeface="Arial" panose="020B0604020202020204" pitchFamily="34" charset="0"/>
              </a:rPr>
            </a:br>
            <a:r>
              <a:rPr lang="pl-PL" sz="3200" b="1" baseline="30000" dirty="0">
                <a:solidFill>
                  <a:srgbClr val="652C90"/>
                </a:solidFill>
                <a:latin typeface="Arial" panose="020B0604020202020204" pitchFamily="34" charset="0"/>
              </a:rPr>
              <a:t>„Zagraj z nami – motylami</a:t>
            </a:r>
            <a:r>
              <a:rPr lang="pl-PL" sz="3200" b="1" baseline="30000" dirty="0">
                <a:solidFill>
                  <a:srgbClr val="652C90"/>
                </a:solidFill>
                <a:latin typeface="Arial" panose="020B0604020202020204" pitchFamily="34" charset="0"/>
                <a:sym typeface="Wingdings" panose="05000000000000000000" pitchFamily="2" charset="2"/>
              </a:rPr>
              <a:t> </a:t>
            </a:r>
            <a:r>
              <a:rPr lang="pl-PL" sz="3200" b="1" baseline="30000" dirty="0">
                <a:solidFill>
                  <a:srgbClr val="652C90"/>
                </a:solidFill>
                <a:latin typeface="Arial" panose="020B0604020202020204" pitchFamily="34" charset="0"/>
              </a:rPr>
              <a:t>”</a:t>
            </a:r>
            <a:endParaRPr lang="pl-PL" sz="3200" b="1" i="0" u="none" strike="noStrike" baseline="30000" dirty="0">
              <a:solidFill>
                <a:srgbClr val="652C90"/>
              </a:solidFill>
              <a:latin typeface="Arial" panose="020B0604020202020204" pitchFamily="34" charset="0"/>
            </a:endParaRPr>
          </a:p>
          <a:p>
            <a:pPr marR="0" algn="l" rtl="0">
              <a:lnSpc>
                <a:spcPct val="100000"/>
              </a:lnSpc>
            </a:pPr>
            <a:r>
              <a:rPr lang="pl-PL" sz="2000" baseline="30000" dirty="0">
                <a:latin typeface="Arial" panose="020B0604020202020204" pitchFamily="34" charset="0"/>
                <a:cs typeface="Arial" panose="020B0604020202020204" pitchFamily="34" charset="0"/>
              </a:rPr>
              <a:t>W programie m.in.:</a:t>
            </a:r>
          </a:p>
          <a:p>
            <a:pPr marL="285750" marR="0" indent="-285750" algn="l" rtl="0">
              <a:lnSpc>
                <a:spcPct val="100000"/>
              </a:lnSpc>
              <a:buFontTx/>
              <a:buChar char="-"/>
            </a:pPr>
            <a:r>
              <a:rPr lang="pl-PL" sz="2000" baseline="30000" dirty="0">
                <a:latin typeface="Arial" panose="020B0604020202020204" pitchFamily="34" charset="0"/>
                <a:cs typeface="Arial" panose="020B0604020202020204" pitchFamily="34" charset="0"/>
              </a:rPr>
              <a:t>Zabawy ruchowe z wykorzystaniem nietuzinkowych rekwizytów np.  guma animacyjna, lina, gąsienice, worki do skakania, maty</a:t>
            </a:r>
          </a:p>
          <a:p>
            <a:pPr marL="285750" marR="0" indent="-285750" algn="l" rtl="0">
              <a:lnSpc>
                <a:spcPct val="100000"/>
              </a:lnSpc>
              <a:buFontTx/>
              <a:buChar char="-"/>
            </a:pPr>
            <a:r>
              <a:rPr lang="pl-PL" sz="2000" baseline="30000" dirty="0">
                <a:latin typeface="Arial" panose="020B0604020202020204" pitchFamily="34" charset="0"/>
                <a:cs typeface="Arial" panose="020B0604020202020204" pitchFamily="34" charset="0"/>
              </a:rPr>
              <a:t>Quizy związane z </a:t>
            </a:r>
            <a:r>
              <a:rPr lang="pl-PL" sz="2000" baseline="30000" dirty="0" err="1">
                <a:latin typeface="Arial" panose="020B0604020202020204" pitchFamily="34" charset="0"/>
                <a:cs typeface="Arial" panose="020B0604020202020204" pitchFamily="34" charset="0"/>
              </a:rPr>
              <a:t>pszczółami</a:t>
            </a:r>
            <a:r>
              <a:rPr lang="pl-PL" sz="2000" baseline="30000" dirty="0">
                <a:latin typeface="Arial" panose="020B0604020202020204" pitchFamily="34" charset="0"/>
                <a:cs typeface="Arial" panose="020B0604020202020204" pitchFamily="34" charset="0"/>
              </a:rPr>
              <a:t> i zapylaczami</a:t>
            </a:r>
          </a:p>
          <a:p>
            <a:pPr marR="0" algn="l" rtl="0">
              <a:lnSpc>
                <a:spcPct val="100000"/>
              </a:lnSpc>
            </a:pPr>
            <a:endParaRPr lang="pl-PL" sz="2000" baseline="30000" dirty="0">
              <a:latin typeface="Arial" panose="020B0604020202020204" pitchFamily="34" charset="0"/>
              <a:cs typeface="Arial" panose="020B0604020202020204" pitchFamily="34" charset="0"/>
            </a:endParaRPr>
          </a:p>
          <a:p>
            <a:pPr marR="0" algn="l" rtl="0">
              <a:lnSpc>
                <a:spcPct val="100000"/>
              </a:lnSpc>
            </a:pPr>
            <a:r>
              <a:rPr lang="pl-PL" sz="2000" baseline="30000" dirty="0">
                <a:latin typeface="Arial" panose="020B0604020202020204" pitchFamily="34" charset="0"/>
                <a:cs typeface="Arial" panose="020B0604020202020204" pitchFamily="34" charset="0"/>
              </a:rPr>
              <a:t>Zapewniamy: </a:t>
            </a:r>
          </a:p>
          <a:p>
            <a:pPr marR="0" algn="l" rtl="0">
              <a:lnSpc>
                <a:spcPct val="100000"/>
              </a:lnSpc>
            </a:pPr>
            <a:r>
              <a:rPr lang="pl-PL" sz="2000" baseline="30000" dirty="0">
                <a:latin typeface="Arial" panose="020B0604020202020204" pitchFamily="34" charset="0"/>
                <a:cs typeface="Arial" panose="020B0604020202020204" pitchFamily="34" charset="0"/>
              </a:rPr>
              <a:t>2 animatorki, rekwizyty, kostiumy motyli</a:t>
            </a:r>
          </a:p>
          <a:p>
            <a:pPr marR="0" algn="l" rtl="0">
              <a:lnSpc>
                <a:spcPct val="100000"/>
              </a:lnSpc>
            </a:pPr>
            <a:r>
              <a:rPr lang="pl-PL" sz="2000" baseline="30000" dirty="0">
                <a:latin typeface="Arial" panose="020B0604020202020204" pitchFamily="34" charset="0"/>
                <a:cs typeface="Arial" panose="020B0604020202020204" pitchFamily="34" charset="0"/>
              </a:rPr>
              <a:t>Nagłośnienie</a:t>
            </a:r>
            <a:br>
              <a:rPr lang="pl-PL" sz="2000" baseline="30000" dirty="0">
                <a:latin typeface="Arial" panose="020B0604020202020204" pitchFamily="34" charset="0"/>
                <a:cs typeface="Arial" panose="020B0604020202020204" pitchFamily="34" charset="0"/>
              </a:rPr>
            </a:br>
            <a:endParaRPr lang="pl-PL" sz="2000" baseline="30000" dirty="0">
              <a:latin typeface="Arial" panose="020B0604020202020204" pitchFamily="34" charset="0"/>
              <a:cs typeface="Arial" panose="020B0604020202020204" pitchFamily="34" charset="0"/>
            </a:endParaRPr>
          </a:p>
        </p:txBody>
      </p:sp>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FA941017-F8CB-60BD-6BE7-0542D7BDEAF7}"/>
              </a:ext>
            </a:extLst>
          </p:cNvPr>
          <p:cNvPicPr>
            <a:picLocks noChangeAspect="1"/>
          </p:cNvPicPr>
          <p:nvPr/>
        </p:nvPicPr>
        <p:blipFill rotWithShape="1">
          <a:blip r:embed="rId3">
            <a:extLst>
              <a:ext uri="{28A0092B-C50C-407E-A947-70E740481C1C}">
                <a14:useLocalDpi xmlns:a14="http://schemas.microsoft.com/office/drawing/2010/main" val="0"/>
              </a:ext>
            </a:extLst>
          </a:blip>
          <a:srcRect l="4237" r="4237"/>
          <a:stretch/>
        </p:blipFill>
        <p:spPr>
          <a:xfrm>
            <a:off x="7010018" y="-350934"/>
            <a:ext cx="5289756" cy="5328093"/>
          </a:xfrm>
          <a:prstGeom prst="ellipse">
            <a:avLst/>
          </a:prstGeom>
        </p:spPr>
      </p:pic>
      <p:pic>
        <p:nvPicPr>
          <p:cNvPr id="24" name="Obraz 23">
            <a:extLst>
              <a:ext uri="{FF2B5EF4-FFF2-40B4-BE49-F238E27FC236}">
                <a16:creationId xmlns:a16="http://schemas.microsoft.com/office/drawing/2014/main" id="{E6864588-B577-1137-DCAE-049A2A9E405A}"/>
              </a:ext>
            </a:extLst>
          </p:cNvPr>
          <p:cNvPicPr>
            <a:picLocks noChangeAspect="1"/>
          </p:cNvPicPr>
          <p:nvPr/>
        </p:nvPicPr>
        <p:blipFill rotWithShape="1">
          <a:blip r:embed="rId4">
            <a:extLst>
              <a:ext uri="{28A0092B-C50C-407E-A947-70E740481C1C}">
                <a14:useLocalDpi xmlns:a14="http://schemas.microsoft.com/office/drawing/2010/main" val="0"/>
              </a:ext>
            </a:extLst>
          </a:blip>
          <a:srcRect l="5027" t="5280" r="18845" b="-5280"/>
          <a:stretch/>
        </p:blipFill>
        <p:spPr>
          <a:xfrm>
            <a:off x="4985688" y="3215678"/>
            <a:ext cx="4135830" cy="4074545"/>
          </a:xfrm>
          <a:prstGeom prst="ellipse">
            <a:avLst/>
          </a:prstGeom>
          <a:ln w="44450">
            <a:solidFill>
              <a:schemeClr val="bg1"/>
            </a:solidFill>
          </a:ln>
        </p:spPr>
      </p:pic>
      <p:sp>
        <p:nvSpPr>
          <p:cNvPr id="8" name="pole tekstowe 7">
            <a:extLst>
              <a:ext uri="{FF2B5EF4-FFF2-40B4-BE49-F238E27FC236}">
                <a16:creationId xmlns:a16="http://schemas.microsoft.com/office/drawing/2014/main" id="{42685EAC-49E1-F2AE-702C-22AF2B5A462A}"/>
              </a:ext>
            </a:extLst>
          </p:cNvPr>
          <p:cNvSpPr txBox="1"/>
          <p:nvPr/>
        </p:nvSpPr>
        <p:spPr>
          <a:xfrm>
            <a:off x="1070066" y="3721959"/>
            <a:ext cx="6853334" cy="646331"/>
          </a:xfrm>
          <a:prstGeom prst="rect">
            <a:avLst/>
          </a:prstGeom>
          <a:noFill/>
        </p:spPr>
        <p:txBody>
          <a:bodyPr wrap="square">
            <a:spAutoFit/>
          </a:bodyPr>
          <a:lstStyle/>
          <a:p>
            <a:endParaRPr lang="pl-PL" dirty="0"/>
          </a:p>
          <a:p>
            <a:r>
              <a:rPr lang="pl-PL" dirty="0"/>
              <a:t> </a:t>
            </a:r>
          </a:p>
        </p:txBody>
      </p:sp>
      <p:sp>
        <p:nvSpPr>
          <p:cNvPr id="16" name="Owal 15">
            <a:extLst>
              <a:ext uri="{FF2B5EF4-FFF2-40B4-BE49-F238E27FC236}">
                <a16:creationId xmlns:a16="http://schemas.microsoft.com/office/drawing/2014/main" id="{A684F162-830B-9D1F-AF8E-08F6ED091363}"/>
              </a:ext>
            </a:extLst>
          </p:cNvPr>
          <p:cNvSpPr/>
          <p:nvPr/>
        </p:nvSpPr>
        <p:spPr>
          <a:xfrm rot="2189116">
            <a:off x="671268" y="4841691"/>
            <a:ext cx="1844867" cy="1844867"/>
          </a:xfrm>
          <a:prstGeom prst="ellipse">
            <a:avLst/>
          </a:prstGeom>
          <a:solidFill>
            <a:schemeClr val="bg1"/>
          </a:solidFill>
          <a:ln w="50800">
            <a:gradFill>
              <a:gsLst>
                <a:gs pos="0">
                  <a:srgbClr val="F15B28"/>
                </a:gs>
                <a:gs pos="26000">
                  <a:srgbClr val="BF1D2E"/>
                </a:gs>
                <a:gs pos="62000">
                  <a:srgbClr val="652C90"/>
                </a:gs>
                <a:gs pos="100000">
                  <a:srgbClr val="3AB54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2" name="Obraz 21">
            <a:extLst>
              <a:ext uri="{FF2B5EF4-FFF2-40B4-BE49-F238E27FC236}">
                <a16:creationId xmlns:a16="http://schemas.microsoft.com/office/drawing/2014/main" id="{8875419F-39BE-D4C8-BD56-C6F9783C8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029" y="5093335"/>
            <a:ext cx="1303346" cy="1064577"/>
          </a:xfrm>
          <a:prstGeom prst="rect">
            <a:avLst/>
          </a:prstGeom>
        </p:spPr>
      </p:pic>
    </p:spTree>
    <p:extLst>
      <p:ext uri="{BB962C8B-B14F-4D97-AF65-F5344CB8AC3E}">
        <p14:creationId xmlns:p14="http://schemas.microsoft.com/office/powerpoint/2010/main" val="1593047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F15B28"/>
                </a:solidFill>
                <a:latin typeface="Arial Nova" panose="020B0804020202020204" pitchFamily="34" charset="0"/>
              </a:rPr>
              <a:t>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JE NA </a:t>
            </a:r>
            <a:r>
              <a:rPr lang="pl-PL" sz="3200" dirty="0">
                <a:solidFill>
                  <a:srgbClr val="2701C5"/>
                </a:solidFill>
                <a:latin typeface="Arial Nova" panose="020B0804020202020204" pitchFamily="34" charset="0"/>
              </a:rPr>
              <a:t>SCENIE</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40018" y="1286285"/>
            <a:ext cx="4302806" cy="3947913"/>
          </a:xfrm>
        </p:spPr>
        <p:txBody>
          <a:bodyPr>
            <a:noAutofit/>
          </a:bodyPr>
          <a:lstStyle/>
          <a:p>
            <a:pPr marR="0" algn="l" rtl="0">
              <a:lnSpc>
                <a:spcPct val="100000"/>
              </a:lnSpc>
            </a:pPr>
            <a:r>
              <a:rPr lang="pl-PL" sz="3200" b="1" i="0" u="none" strike="noStrike" baseline="30000" dirty="0">
                <a:solidFill>
                  <a:srgbClr val="652C90"/>
                </a:solidFill>
                <a:latin typeface="Arial" panose="020B0604020202020204" pitchFamily="34" charset="0"/>
              </a:rPr>
              <a:t>PRZEDSTAWIENIE TEATRALNE i KONCERTY DLA DZIECI</a:t>
            </a:r>
          </a:p>
          <a:p>
            <a:pPr marR="0" algn="l" rtl="0">
              <a:lnSpc>
                <a:spcPct val="100000"/>
              </a:lnSpc>
            </a:pPr>
            <a:r>
              <a:rPr lang="pl-PL" sz="2000" baseline="30000" dirty="0">
                <a:latin typeface="Arial" panose="020B0604020202020204" pitchFamily="34" charset="0"/>
              </a:rPr>
              <a:t>Tworzymy autorskie programy artystyczne oraz współpracujemy w wieloma uznanymi teatrami dziecięcymi. </a:t>
            </a:r>
          </a:p>
          <a:p>
            <a:pPr marR="0" algn="l" rtl="0">
              <a:lnSpc>
                <a:spcPct val="100000"/>
              </a:lnSpc>
            </a:pPr>
            <a:endParaRPr lang="pl-PL" sz="2000" baseline="30000" dirty="0">
              <a:latin typeface="Arial" panose="020B0604020202020204" pitchFamily="34" charset="0"/>
            </a:endParaRPr>
          </a:p>
          <a:p>
            <a:pPr marR="0" algn="l" rtl="0">
              <a:lnSpc>
                <a:spcPct val="100000"/>
              </a:lnSpc>
            </a:pPr>
            <a:r>
              <a:rPr lang="pl-PL" sz="2000" baseline="30000" dirty="0">
                <a:latin typeface="Arial" panose="020B0604020202020204" pitchFamily="34" charset="0"/>
              </a:rPr>
              <a:t>Wszystko po to aby w przystępny sposób przekazać najmłodszym mieszkańcom naszej planety informacje o tym jak ważne jest dbanie o naszą planetę i jej mieszkańców. </a:t>
            </a:r>
          </a:p>
          <a:p>
            <a:pPr marR="0" algn="l" rtl="0">
              <a:lnSpc>
                <a:spcPct val="100000"/>
              </a:lnSpc>
            </a:pPr>
            <a:r>
              <a:rPr lang="pl-PL" sz="2000" baseline="30000" dirty="0">
                <a:latin typeface="Arial" panose="020B0604020202020204" pitchFamily="34" charset="0"/>
              </a:rPr>
              <a:t>Promujemy przedstawienia dotyczące recyclingu, humanitarnego traktowania zwierząt i wiele innych. </a:t>
            </a:r>
          </a:p>
          <a:p>
            <a:pPr marR="0" algn="l" rtl="0">
              <a:lnSpc>
                <a:spcPct val="100000"/>
              </a:lnSpc>
            </a:pPr>
            <a:r>
              <a:rPr lang="pl-PL" sz="2000" baseline="30000" dirty="0">
                <a:latin typeface="Arial" panose="020B0604020202020204" pitchFamily="34" charset="0"/>
              </a:rPr>
              <a:t>Zapraszamy do kontaktu w sprawie szczegółów!</a:t>
            </a:r>
          </a:p>
          <a:p>
            <a:pPr marR="0" algn="l" rtl="0">
              <a:lnSpc>
                <a:spcPct val="100000"/>
              </a:lnSpc>
            </a:pPr>
            <a:r>
              <a:rPr lang="pl-PL" sz="1800" i="0" u="none" strike="noStrike" baseline="30000" dirty="0">
                <a:latin typeface="Arial" panose="020B0604020202020204" pitchFamily="34" charset="0"/>
              </a:rPr>
              <a:t>	</a:t>
            </a:r>
          </a:p>
        </p:txBody>
      </p:sp>
      <p:pic>
        <p:nvPicPr>
          <p:cNvPr id="15" name="Obraz 14">
            <a:extLst>
              <a:ext uri="{FF2B5EF4-FFF2-40B4-BE49-F238E27FC236}">
                <a16:creationId xmlns:a16="http://schemas.microsoft.com/office/drawing/2014/main" id="{A071B8B2-922C-2580-A448-267AB0980030}"/>
              </a:ext>
            </a:extLst>
          </p:cNvPr>
          <p:cNvPicPr>
            <a:picLocks noChangeAspect="1"/>
          </p:cNvPicPr>
          <p:nvPr/>
        </p:nvPicPr>
        <p:blipFill>
          <a:blip r:embed="rId3">
            <a:extLst>
              <a:ext uri="{28A0092B-C50C-407E-A947-70E740481C1C}">
                <a14:useLocalDpi xmlns:a14="http://schemas.microsoft.com/office/drawing/2010/main" val="0"/>
              </a:ext>
            </a:extLst>
          </a:blip>
          <a:srcRect l="16769" r="16769"/>
          <a:stretch/>
        </p:blipFill>
        <p:spPr>
          <a:xfrm>
            <a:off x="7595420" y="-1179992"/>
            <a:ext cx="4768645" cy="4803205"/>
          </a:xfrm>
          <a:prstGeom prst="ellipse">
            <a:avLst/>
          </a:prstGeom>
          <a:ln w="47625">
            <a:gradFill>
              <a:gsLst>
                <a:gs pos="0">
                  <a:schemeClr val="accent1">
                    <a:lumMod val="5000"/>
                    <a:lumOff val="95000"/>
                  </a:schemeClr>
                </a:gs>
                <a:gs pos="100000">
                  <a:srgbClr val="7030A0"/>
                </a:gs>
              </a:gsLst>
              <a:lin ang="5400000" scaled="1"/>
            </a:gradFill>
          </a:ln>
        </p:spPr>
      </p:pic>
      <p:pic>
        <p:nvPicPr>
          <p:cNvPr id="24" name="Obraz 23">
            <a:extLst>
              <a:ext uri="{FF2B5EF4-FFF2-40B4-BE49-F238E27FC236}">
                <a16:creationId xmlns:a16="http://schemas.microsoft.com/office/drawing/2014/main" id="{E6864588-B577-1137-DCAE-049A2A9E405A}"/>
              </a:ext>
            </a:extLst>
          </p:cNvPr>
          <p:cNvPicPr>
            <a:picLocks noChangeAspect="1"/>
          </p:cNvPicPr>
          <p:nvPr/>
        </p:nvPicPr>
        <p:blipFill>
          <a:blip r:embed="rId4">
            <a:extLst>
              <a:ext uri="{28A0092B-C50C-407E-A947-70E740481C1C}">
                <a14:useLocalDpi xmlns:a14="http://schemas.microsoft.com/office/drawing/2010/main" val="0"/>
              </a:ext>
            </a:extLst>
          </a:blip>
          <a:srcRect t="15" b="15"/>
          <a:stretch/>
        </p:blipFill>
        <p:spPr>
          <a:xfrm>
            <a:off x="8904574" y="2699090"/>
            <a:ext cx="4105192" cy="4044361"/>
          </a:xfrm>
          <a:prstGeom prst="ellipse">
            <a:avLst/>
          </a:prstGeom>
          <a:ln w="44450">
            <a:solidFill>
              <a:schemeClr val="bg1"/>
            </a:solidFill>
          </a:ln>
        </p:spPr>
      </p:pic>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7ABFADEE-01B9-D245-64B7-E099FBDD2C86}"/>
              </a:ext>
            </a:extLst>
          </p:cNvPr>
          <p:cNvPicPr>
            <a:picLocks noChangeAspect="1"/>
          </p:cNvPicPr>
          <p:nvPr/>
        </p:nvPicPr>
        <p:blipFill>
          <a:blip r:embed="rId6">
            <a:extLst>
              <a:ext uri="{28A0092B-C50C-407E-A947-70E740481C1C}">
                <a14:useLocalDpi xmlns:a14="http://schemas.microsoft.com/office/drawing/2010/main" val="0"/>
              </a:ext>
            </a:extLst>
          </a:blip>
          <a:srcRect l="77" r="77"/>
          <a:stretch/>
        </p:blipFill>
        <p:spPr>
          <a:xfrm>
            <a:off x="5542824" y="1681194"/>
            <a:ext cx="4105192" cy="4044361"/>
          </a:xfrm>
          <a:prstGeom prst="ellipse">
            <a:avLst/>
          </a:prstGeom>
          <a:ln w="44450">
            <a:solidFill>
              <a:schemeClr val="bg1"/>
            </a:solidFill>
          </a:ln>
        </p:spPr>
      </p:pic>
      <p:pic>
        <p:nvPicPr>
          <p:cNvPr id="5" name="Obraz 4">
            <a:extLst>
              <a:ext uri="{FF2B5EF4-FFF2-40B4-BE49-F238E27FC236}">
                <a16:creationId xmlns:a16="http://schemas.microsoft.com/office/drawing/2014/main" id="{032565C9-CD7D-D984-F21F-5379B5A65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158340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577478" y="587228"/>
            <a:ext cx="6302477" cy="466920"/>
          </a:xfrm>
        </p:spPr>
        <p:txBody>
          <a:bodyPr>
            <a:noAutofit/>
          </a:bodyPr>
          <a:lstStyle/>
          <a:p>
            <a:pPr algn="l"/>
            <a:r>
              <a:rPr lang="pl-PL" sz="3200" dirty="0">
                <a:solidFill>
                  <a:srgbClr val="F15B28"/>
                </a:solidFill>
                <a:latin typeface="Arial Nova" panose="020B0804020202020204" pitchFamily="34" charset="0"/>
              </a:rPr>
              <a:t>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JE pod sceną</a:t>
            </a:r>
          </a:p>
        </p:txBody>
      </p:sp>
      <p:sp>
        <p:nvSpPr>
          <p:cNvPr id="8" name="Podtytuł 7">
            <a:extLst>
              <a:ext uri="{FF2B5EF4-FFF2-40B4-BE49-F238E27FC236}">
                <a16:creationId xmlns:a16="http://schemas.microsoft.com/office/drawing/2014/main" id="{A043B672-477C-2BA2-EF05-3546058E1A02}"/>
              </a:ext>
            </a:extLst>
          </p:cNvPr>
          <p:cNvSpPr>
            <a:spLocks noGrp="1"/>
          </p:cNvSpPr>
          <p:nvPr>
            <p:ph type="subTitle" idx="1"/>
          </p:nvPr>
        </p:nvSpPr>
        <p:spPr>
          <a:xfrm>
            <a:off x="1240018" y="1339566"/>
            <a:ext cx="3740507" cy="833184"/>
          </a:xfrm>
        </p:spPr>
        <p:txBody>
          <a:bodyPr>
            <a:noAutofit/>
          </a:bodyPr>
          <a:lstStyle/>
          <a:p>
            <a:pPr marR="0" algn="l" rtl="0">
              <a:lnSpc>
                <a:spcPct val="100000"/>
              </a:lnSpc>
            </a:pPr>
            <a:r>
              <a:rPr lang="pl-PL" sz="3200" b="1" baseline="30000" dirty="0">
                <a:solidFill>
                  <a:srgbClr val="652C90"/>
                </a:solidFill>
                <a:latin typeface="Arial" panose="020B0604020202020204" pitchFamily="34" charset="0"/>
              </a:rPr>
              <a:t>BAŃKI MYDLANE</a:t>
            </a:r>
          </a:p>
          <a:p>
            <a:pPr marR="0" algn="l" rtl="0">
              <a:lnSpc>
                <a:spcPct val="100000"/>
              </a:lnSpc>
            </a:pPr>
            <a:r>
              <a:rPr lang="pl-PL" i="0" u="none" strike="noStrike" baseline="30000" dirty="0">
                <a:latin typeface="Arial" panose="020B0604020202020204" pitchFamily="34" charset="0"/>
              </a:rPr>
              <a:t>Bańki mydlane XXL, bańki </a:t>
            </a:r>
            <a:br>
              <a:rPr lang="pl-PL" i="0" u="none" strike="noStrike" baseline="30000" dirty="0">
                <a:latin typeface="Arial" panose="020B0604020202020204" pitchFamily="34" charset="0"/>
              </a:rPr>
            </a:br>
            <a:r>
              <a:rPr lang="pl-PL" i="0" u="none" strike="noStrike" baseline="30000" dirty="0">
                <a:latin typeface="Arial" panose="020B0604020202020204" pitchFamily="34" charset="0"/>
              </a:rPr>
              <a:t>z wytwornicy, zamykanie w bańce to prawdziwa frajda dla dzieci w każdym wieku</a:t>
            </a:r>
            <a:r>
              <a:rPr lang="pl-PL" i="0" u="none" strike="noStrike" baseline="30000" dirty="0">
                <a:latin typeface="Arial" panose="020B0604020202020204" pitchFamily="34" charset="0"/>
                <a:sym typeface="Wingdings" panose="05000000000000000000" pitchFamily="2" charset="2"/>
              </a:rPr>
              <a:t> </a:t>
            </a:r>
            <a:endParaRPr lang="pl-PL" i="0" u="none" strike="noStrike" baseline="30000" dirty="0">
              <a:latin typeface="Arial" panose="020B0604020202020204" pitchFamily="34" charset="0"/>
            </a:endParaRPr>
          </a:p>
        </p:txBody>
      </p:sp>
      <p:pic>
        <p:nvPicPr>
          <p:cNvPr id="11" name="Obraz 10">
            <a:extLst>
              <a:ext uri="{FF2B5EF4-FFF2-40B4-BE49-F238E27FC236}">
                <a16:creationId xmlns:a16="http://schemas.microsoft.com/office/drawing/2014/main" id="{222F7B23-7066-A20F-B768-AC65C3805015}"/>
              </a:ext>
            </a:extLst>
          </p:cNvPr>
          <p:cNvPicPr>
            <a:picLocks noChangeAspect="1"/>
          </p:cNvPicPr>
          <p:nvPr/>
        </p:nvPicPr>
        <p:blipFill rotWithShape="1">
          <a:blip r:embed="rId2">
            <a:extLst>
              <a:ext uri="{28A0092B-C50C-407E-A947-70E740481C1C}">
                <a14:useLocalDpi xmlns:a14="http://schemas.microsoft.com/office/drawing/2010/main" val="0"/>
              </a:ext>
            </a:extLst>
          </a:blip>
          <a:srcRect l="15388" t="-13661" r="10152" b="13661"/>
          <a:stretch/>
        </p:blipFill>
        <p:spPr>
          <a:xfrm>
            <a:off x="7211475" y="-1361415"/>
            <a:ext cx="5289756" cy="5328093"/>
          </a:xfrm>
          <a:prstGeom prst="ellipse">
            <a:avLst/>
          </a:prstGeom>
        </p:spPr>
      </p:pic>
      <p:sp>
        <p:nvSpPr>
          <p:cNvPr id="16" name="Schemat blokowy: łącznik 15">
            <a:extLst>
              <a:ext uri="{FF2B5EF4-FFF2-40B4-BE49-F238E27FC236}">
                <a16:creationId xmlns:a16="http://schemas.microsoft.com/office/drawing/2014/main" id="{492607A7-1A5D-B6D8-0E68-9DB1497521DE}"/>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5A3815D6-0DB0-0DE8-B8F8-D3B307651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12" y="1302632"/>
            <a:ext cx="273140" cy="304878"/>
          </a:xfrm>
          <a:prstGeom prst="rect">
            <a:avLst/>
          </a:prstGeom>
        </p:spPr>
      </p:pic>
      <p:sp>
        <p:nvSpPr>
          <p:cNvPr id="3" name="Podtytuł 7">
            <a:extLst>
              <a:ext uri="{FF2B5EF4-FFF2-40B4-BE49-F238E27FC236}">
                <a16:creationId xmlns:a16="http://schemas.microsoft.com/office/drawing/2014/main" id="{48E9B90A-355D-6509-1209-707CE4371E79}"/>
              </a:ext>
            </a:extLst>
          </p:cNvPr>
          <p:cNvSpPr txBox="1">
            <a:spLocks/>
          </p:cNvSpPr>
          <p:nvPr/>
        </p:nvSpPr>
        <p:spPr>
          <a:xfrm>
            <a:off x="1240019" y="3011033"/>
            <a:ext cx="5413978" cy="833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pl-PL" baseline="30000" dirty="0">
              <a:solidFill>
                <a:schemeClr val="tx2"/>
              </a:solidFill>
              <a:latin typeface="Arial" panose="020B0604020202020204" pitchFamily="34" charset="0"/>
            </a:endParaRPr>
          </a:p>
        </p:txBody>
      </p:sp>
      <p:grpSp>
        <p:nvGrpSpPr>
          <p:cNvPr id="4" name="Grupa 3">
            <a:extLst>
              <a:ext uri="{FF2B5EF4-FFF2-40B4-BE49-F238E27FC236}">
                <a16:creationId xmlns:a16="http://schemas.microsoft.com/office/drawing/2014/main" id="{AEB8078E-EE55-129D-C232-972CBD7332C8}"/>
              </a:ext>
            </a:extLst>
          </p:cNvPr>
          <p:cNvGrpSpPr/>
          <p:nvPr/>
        </p:nvGrpSpPr>
        <p:grpSpPr>
          <a:xfrm>
            <a:off x="-720405" y="5788311"/>
            <a:ext cx="13566868" cy="2265535"/>
            <a:chOff x="-420574" y="3751148"/>
            <a:chExt cx="13566868" cy="1844194"/>
          </a:xfrm>
        </p:grpSpPr>
        <p:sp>
          <p:nvSpPr>
            <p:cNvPr id="9" name="Prostokąt: zaokrąglone rogi 8">
              <a:extLst>
                <a:ext uri="{FF2B5EF4-FFF2-40B4-BE49-F238E27FC236}">
                  <a16:creationId xmlns:a16="http://schemas.microsoft.com/office/drawing/2014/main" id="{2F826859-5284-53CD-8690-5E46FCC08CF2}"/>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13D2D85E-F100-39A1-80E9-6F8210F9F32E}"/>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66B71D1D-FC0C-0F2E-5391-8D22C047DA8A}"/>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CDD1CFEF-BD8D-E818-2A3E-A7AE0463C2C6}"/>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8" name="Owal 17">
            <a:extLst>
              <a:ext uri="{FF2B5EF4-FFF2-40B4-BE49-F238E27FC236}">
                <a16:creationId xmlns:a16="http://schemas.microsoft.com/office/drawing/2014/main" id="{6C2592A6-C7C5-E070-4BB4-C473AE5A9211}"/>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2" name="Grupa 21">
            <a:extLst>
              <a:ext uri="{FF2B5EF4-FFF2-40B4-BE49-F238E27FC236}">
                <a16:creationId xmlns:a16="http://schemas.microsoft.com/office/drawing/2014/main" id="{0680179F-A627-F9D5-71DB-1193406D303E}"/>
              </a:ext>
            </a:extLst>
          </p:cNvPr>
          <p:cNvGrpSpPr/>
          <p:nvPr/>
        </p:nvGrpSpPr>
        <p:grpSpPr>
          <a:xfrm>
            <a:off x="2010293" y="5236205"/>
            <a:ext cx="1154626" cy="1154626"/>
            <a:chOff x="6212588" y="4310555"/>
            <a:chExt cx="1844867" cy="1844867"/>
          </a:xfrm>
        </p:grpSpPr>
        <p:sp>
          <p:nvSpPr>
            <p:cNvPr id="23" name="Owal 22">
              <a:extLst>
                <a:ext uri="{FF2B5EF4-FFF2-40B4-BE49-F238E27FC236}">
                  <a16:creationId xmlns:a16="http://schemas.microsoft.com/office/drawing/2014/main" id="{C08CD3AB-2F89-3E2A-6CCE-330266B7099F}"/>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4" name="Obraz 23">
              <a:extLst>
                <a:ext uri="{FF2B5EF4-FFF2-40B4-BE49-F238E27FC236}">
                  <a16:creationId xmlns:a16="http://schemas.microsoft.com/office/drawing/2014/main" id="{2EAFA917-BE4C-ED0B-43DF-FEBC3FCE3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pic>
        <p:nvPicPr>
          <p:cNvPr id="15" name="Obraz 14">
            <a:extLst>
              <a:ext uri="{FF2B5EF4-FFF2-40B4-BE49-F238E27FC236}">
                <a16:creationId xmlns:a16="http://schemas.microsoft.com/office/drawing/2014/main" id="{4369194E-7904-5F52-E751-54A2E03A8EE6}"/>
              </a:ext>
            </a:extLst>
          </p:cNvPr>
          <p:cNvPicPr>
            <a:picLocks noChangeAspect="1"/>
          </p:cNvPicPr>
          <p:nvPr/>
        </p:nvPicPr>
        <p:blipFill>
          <a:blip r:embed="rId5">
            <a:extLst>
              <a:ext uri="{28A0092B-C50C-407E-A947-70E740481C1C}">
                <a14:useLocalDpi xmlns:a14="http://schemas.microsoft.com/office/drawing/2010/main" val="0"/>
              </a:ext>
            </a:extLst>
          </a:blip>
          <a:srcRect l="16159" r="16159"/>
          <a:stretch/>
        </p:blipFill>
        <p:spPr>
          <a:xfrm>
            <a:off x="8690576" y="2628172"/>
            <a:ext cx="4105192" cy="4044361"/>
          </a:xfrm>
          <a:prstGeom prst="ellipse">
            <a:avLst/>
          </a:prstGeom>
          <a:ln w="44450">
            <a:solidFill>
              <a:schemeClr val="bg1"/>
            </a:solidFill>
          </a:ln>
        </p:spPr>
      </p:pic>
      <p:pic>
        <p:nvPicPr>
          <p:cNvPr id="5" name="Obraz 4">
            <a:extLst>
              <a:ext uri="{FF2B5EF4-FFF2-40B4-BE49-F238E27FC236}">
                <a16:creationId xmlns:a16="http://schemas.microsoft.com/office/drawing/2014/main" id="{C03126E1-6F19-837F-1497-5C1A6EB7A1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6" name="Obraz 25">
            <a:extLst>
              <a:ext uri="{FF2B5EF4-FFF2-40B4-BE49-F238E27FC236}">
                <a16:creationId xmlns:a16="http://schemas.microsoft.com/office/drawing/2014/main" id="{F8965C23-F21B-D24F-C21D-1D2A13280797}"/>
              </a:ext>
            </a:extLst>
          </p:cNvPr>
          <p:cNvPicPr>
            <a:picLocks noChangeAspect="1"/>
          </p:cNvPicPr>
          <p:nvPr/>
        </p:nvPicPr>
        <p:blipFill rotWithShape="1">
          <a:blip r:embed="rId7">
            <a:extLst>
              <a:ext uri="{28A0092B-C50C-407E-A947-70E740481C1C}">
                <a14:useLocalDpi xmlns:a14="http://schemas.microsoft.com/office/drawing/2010/main" val="0"/>
              </a:ext>
            </a:extLst>
          </a:blip>
          <a:srcRect l="31886" t="3080" r="561" b="-3080"/>
          <a:stretch/>
        </p:blipFill>
        <p:spPr>
          <a:xfrm>
            <a:off x="4971047" y="1863887"/>
            <a:ext cx="4105192" cy="4044361"/>
          </a:xfrm>
          <a:prstGeom prst="ellipse">
            <a:avLst/>
          </a:prstGeom>
          <a:ln w="44450">
            <a:solidFill>
              <a:schemeClr val="bg1"/>
            </a:solidFill>
          </a:ln>
        </p:spPr>
      </p:pic>
      <p:pic>
        <p:nvPicPr>
          <p:cNvPr id="6" name="Obraz 5">
            <a:extLst>
              <a:ext uri="{FF2B5EF4-FFF2-40B4-BE49-F238E27FC236}">
                <a16:creationId xmlns:a16="http://schemas.microsoft.com/office/drawing/2014/main" id="{BA8177F9-4181-DD84-64C3-CE0E6EFA1C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362156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6B6AB0-7D73-017D-0B43-6A01EF38E7FC}"/>
              </a:ext>
            </a:extLst>
          </p:cNvPr>
          <p:cNvSpPr>
            <a:spLocks noGrp="1"/>
          </p:cNvSpPr>
          <p:nvPr>
            <p:ph type="ctrTitle"/>
          </p:nvPr>
        </p:nvSpPr>
        <p:spPr>
          <a:xfrm>
            <a:off x="577478" y="587228"/>
            <a:ext cx="6302477" cy="466920"/>
          </a:xfrm>
        </p:spPr>
        <p:txBody>
          <a:bodyPr>
            <a:noAutofit/>
          </a:bodyPr>
          <a:lstStyle/>
          <a:p>
            <a:pPr algn="l"/>
            <a:r>
              <a:rPr lang="pl-PL" sz="3200" dirty="0">
                <a:solidFill>
                  <a:srgbClr val="F15B28"/>
                </a:solidFill>
                <a:latin typeface="Arial Nova" panose="020B0804020202020204" pitchFamily="34" charset="0"/>
              </a:rPr>
              <a:t>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JE pod sceną</a:t>
            </a:r>
          </a:p>
        </p:txBody>
      </p:sp>
      <p:sp>
        <p:nvSpPr>
          <p:cNvPr id="8" name="Podtytuł 7">
            <a:extLst>
              <a:ext uri="{FF2B5EF4-FFF2-40B4-BE49-F238E27FC236}">
                <a16:creationId xmlns:a16="http://schemas.microsoft.com/office/drawing/2014/main" id="{A043B672-477C-2BA2-EF05-3546058E1A02}"/>
              </a:ext>
            </a:extLst>
          </p:cNvPr>
          <p:cNvSpPr>
            <a:spLocks noGrp="1"/>
          </p:cNvSpPr>
          <p:nvPr>
            <p:ph type="subTitle" idx="1"/>
          </p:nvPr>
        </p:nvSpPr>
        <p:spPr>
          <a:xfrm>
            <a:off x="1240018" y="1339566"/>
            <a:ext cx="3740507" cy="833184"/>
          </a:xfrm>
        </p:spPr>
        <p:txBody>
          <a:bodyPr>
            <a:noAutofit/>
          </a:bodyPr>
          <a:lstStyle/>
          <a:p>
            <a:pPr marR="0" algn="l" rtl="0">
              <a:lnSpc>
                <a:spcPct val="100000"/>
              </a:lnSpc>
            </a:pPr>
            <a:r>
              <a:rPr lang="pl-PL" sz="3200" b="1" baseline="30000" dirty="0">
                <a:solidFill>
                  <a:srgbClr val="652C90"/>
                </a:solidFill>
                <a:latin typeface="Arial" panose="020B0604020202020204" pitchFamily="34" charset="0"/>
              </a:rPr>
              <a:t>EKO EDUKACJA DOTYCZĄCA ŚRODOWISKA WODNEGO</a:t>
            </a:r>
          </a:p>
        </p:txBody>
      </p:sp>
      <p:sp>
        <p:nvSpPr>
          <p:cNvPr id="16" name="Schemat blokowy: łącznik 15">
            <a:extLst>
              <a:ext uri="{FF2B5EF4-FFF2-40B4-BE49-F238E27FC236}">
                <a16:creationId xmlns:a16="http://schemas.microsoft.com/office/drawing/2014/main" id="{492607A7-1A5D-B6D8-0E68-9DB1497521DE}"/>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a:extLst>
              <a:ext uri="{FF2B5EF4-FFF2-40B4-BE49-F238E27FC236}">
                <a16:creationId xmlns:a16="http://schemas.microsoft.com/office/drawing/2014/main" id="{5A3815D6-0DB0-0DE8-B8F8-D3B307651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912" y="1302632"/>
            <a:ext cx="273140" cy="304878"/>
          </a:xfrm>
          <a:prstGeom prst="rect">
            <a:avLst/>
          </a:prstGeom>
        </p:spPr>
      </p:pic>
      <p:sp>
        <p:nvSpPr>
          <p:cNvPr id="3" name="Podtytuł 7">
            <a:extLst>
              <a:ext uri="{FF2B5EF4-FFF2-40B4-BE49-F238E27FC236}">
                <a16:creationId xmlns:a16="http://schemas.microsoft.com/office/drawing/2014/main" id="{48E9B90A-355D-6509-1209-707CE4371E79}"/>
              </a:ext>
            </a:extLst>
          </p:cNvPr>
          <p:cNvSpPr txBox="1">
            <a:spLocks/>
          </p:cNvSpPr>
          <p:nvPr/>
        </p:nvSpPr>
        <p:spPr>
          <a:xfrm>
            <a:off x="1240019" y="3011033"/>
            <a:ext cx="5413978" cy="833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pl-PL" baseline="30000" dirty="0">
              <a:solidFill>
                <a:schemeClr val="tx2"/>
              </a:solidFill>
              <a:latin typeface="Arial" panose="020B0604020202020204" pitchFamily="34" charset="0"/>
            </a:endParaRPr>
          </a:p>
        </p:txBody>
      </p:sp>
      <p:grpSp>
        <p:nvGrpSpPr>
          <p:cNvPr id="4" name="Grupa 3">
            <a:extLst>
              <a:ext uri="{FF2B5EF4-FFF2-40B4-BE49-F238E27FC236}">
                <a16:creationId xmlns:a16="http://schemas.microsoft.com/office/drawing/2014/main" id="{AEB8078E-EE55-129D-C232-972CBD7332C8}"/>
              </a:ext>
            </a:extLst>
          </p:cNvPr>
          <p:cNvGrpSpPr/>
          <p:nvPr/>
        </p:nvGrpSpPr>
        <p:grpSpPr>
          <a:xfrm>
            <a:off x="-720405" y="5788311"/>
            <a:ext cx="13566868" cy="2265535"/>
            <a:chOff x="-420574" y="3751148"/>
            <a:chExt cx="13566868" cy="1844194"/>
          </a:xfrm>
        </p:grpSpPr>
        <p:sp>
          <p:nvSpPr>
            <p:cNvPr id="9" name="Prostokąt: zaokrąglone rogi 8">
              <a:extLst>
                <a:ext uri="{FF2B5EF4-FFF2-40B4-BE49-F238E27FC236}">
                  <a16:creationId xmlns:a16="http://schemas.microsoft.com/office/drawing/2014/main" id="{2F826859-5284-53CD-8690-5E46FCC08CF2}"/>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13D2D85E-F100-39A1-80E9-6F8210F9F32E}"/>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66B71D1D-FC0C-0F2E-5391-8D22C047DA8A}"/>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CDD1CFEF-BD8D-E818-2A3E-A7AE0463C2C6}"/>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8" name="Owal 17">
            <a:extLst>
              <a:ext uri="{FF2B5EF4-FFF2-40B4-BE49-F238E27FC236}">
                <a16:creationId xmlns:a16="http://schemas.microsoft.com/office/drawing/2014/main" id="{6C2592A6-C7C5-E070-4BB4-C473AE5A9211}"/>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2" name="Grupa 21">
            <a:extLst>
              <a:ext uri="{FF2B5EF4-FFF2-40B4-BE49-F238E27FC236}">
                <a16:creationId xmlns:a16="http://schemas.microsoft.com/office/drawing/2014/main" id="{0680179F-A627-F9D5-71DB-1193406D303E}"/>
              </a:ext>
            </a:extLst>
          </p:cNvPr>
          <p:cNvGrpSpPr/>
          <p:nvPr/>
        </p:nvGrpSpPr>
        <p:grpSpPr>
          <a:xfrm>
            <a:off x="2010293" y="5236205"/>
            <a:ext cx="1154626" cy="1154626"/>
            <a:chOff x="6212588" y="4310555"/>
            <a:chExt cx="1844867" cy="1844867"/>
          </a:xfrm>
        </p:grpSpPr>
        <p:sp>
          <p:nvSpPr>
            <p:cNvPr id="23" name="Owal 22">
              <a:extLst>
                <a:ext uri="{FF2B5EF4-FFF2-40B4-BE49-F238E27FC236}">
                  <a16:creationId xmlns:a16="http://schemas.microsoft.com/office/drawing/2014/main" id="{C08CD3AB-2F89-3E2A-6CCE-330266B7099F}"/>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4" name="Obraz 23">
              <a:extLst>
                <a:ext uri="{FF2B5EF4-FFF2-40B4-BE49-F238E27FC236}">
                  <a16:creationId xmlns:a16="http://schemas.microsoft.com/office/drawing/2014/main" id="{2EAFA917-BE4C-ED0B-43DF-FEBC3FCE3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pic>
        <p:nvPicPr>
          <p:cNvPr id="15" name="Obraz 14">
            <a:extLst>
              <a:ext uri="{FF2B5EF4-FFF2-40B4-BE49-F238E27FC236}">
                <a16:creationId xmlns:a16="http://schemas.microsoft.com/office/drawing/2014/main" id="{4369194E-7904-5F52-E751-54A2E03A8EE6}"/>
              </a:ext>
            </a:extLst>
          </p:cNvPr>
          <p:cNvPicPr>
            <a:picLocks noChangeAspect="1"/>
          </p:cNvPicPr>
          <p:nvPr/>
        </p:nvPicPr>
        <p:blipFill rotWithShape="1">
          <a:blip r:embed="rId4">
            <a:extLst>
              <a:ext uri="{28A0092B-C50C-407E-A947-70E740481C1C}">
                <a14:useLocalDpi xmlns:a14="http://schemas.microsoft.com/office/drawing/2010/main" val="0"/>
              </a:ext>
            </a:extLst>
          </a:blip>
          <a:srcRect l="-2697" t="-13424" r="8559" b="19293"/>
          <a:stretch/>
        </p:blipFill>
        <p:spPr>
          <a:xfrm>
            <a:off x="8403656" y="-567110"/>
            <a:ext cx="4105192" cy="4044361"/>
          </a:xfrm>
          <a:prstGeom prst="ellipse">
            <a:avLst/>
          </a:prstGeom>
          <a:ln w="44450">
            <a:solidFill>
              <a:schemeClr val="bg1"/>
            </a:solidFill>
          </a:ln>
        </p:spPr>
      </p:pic>
      <p:pic>
        <p:nvPicPr>
          <p:cNvPr id="5" name="Obraz 4">
            <a:extLst>
              <a:ext uri="{FF2B5EF4-FFF2-40B4-BE49-F238E27FC236}">
                <a16:creationId xmlns:a16="http://schemas.microsoft.com/office/drawing/2014/main" id="{C03126E1-6F19-837F-1497-5C1A6EB7A1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6" name="Obraz 5">
            <a:extLst>
              <a:ext uri="{FF2B5EF4-FFF2-40B4-BE49-F238E27FC236}">
                <a16:creationId xmlns:a16="http://schemas.microsoft.com/office/drawing/2014/main" id="{BA8177F9-4181-DD84-64C3-CE0E6EFA1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
        <p:nvSpPr>
          <p:cNvPr id="14" name="pole tekstowe 13">
            <a:extLst>
              <a:ext uri="{FF2B5EF4-FFF2-40B4-BE49-F238E27FC236}">
                <a16:creationId xmlns:a16="http://schemas.microsoft.com/office/drawing/2014/main" id="{6B61EA56-638F-09D1-C153-8D45BCA25A95}"/>
              </a:ext>
            </a:extLst>
          </p:cNvPr>
          <p:cNvSpPr txBox="1"/>
          <p:nvPr/>
        </p:nvSpPr>
        <p:spPr>
          <a:xfrm>
            <a:off x="1148941" y="2242010"/>
            <a:ext cx="5413977" cy="3108543"/>
          </a:xfrm>
          <a:prstGeom prst="rect">
            <a:avLst/>
          </a:prstGeom>
          <a:noFill/>
        </p:spPr>
        <p:txBody>
          <a:bodyPr wrap="square">
            <a:spAutoFit/>
          </a:bodyPr>
          <a:lstStyle/>
          <a:p>
            <a:r>
              <a:rPr lang="pl-PL" sz="1400" dirty="0"/>
              <a:t>Proponujemy spotkanie z Spotkanie z ichtiologiem z fundacji Ratuj Ryby, popularyzatorem nauki, który opowie ciekawostki dotyczące życia ryb i środowiska wodnego, nadbrzeży i opowie o odpowiedzialnym wypoczynku na łonie natury. </a:t>
            </a:r>
          </a:p>
          <a:p>
            <a:r>
              <a:rPr lang="pl-PL" sz="1400" dirty="0"/>
              <a:t>Realizowany przez fundację program Eco Edukacja jest skierowany do dzieci przedszkolnych i szkolnych oraz ich rodzin. </a:t>
            </a:r>
          </a:p>
          <a:p>
            <a:r>
              <a:rPr lang="pl-PL" sz="1400" dirty="0"/>
              <a:t>Dzieci podczas spotkań żywo są zainteresowane ciekawostkami z życia organizmów środowiska wodnego, fascynującą biologią ryb oraz poczuciem ekologicznej odpowiedzialności.</a:t>
            </a:r>
          </a:p>
          <a:p>
            <a:r>
              <a:rPr lang="pl-PL" sz="1400" dirty="0"/>
              <a:t>Nad wodą mają wspaniałą okazję zobaczyć jak żyje jezioro czy rzeka.</a:t>
            </a:r>
          </a:p>
          <a:p>
            <a:r>
              <a:rPr lang="pl-PL" sz="1400" dirty="0"/>
              <a:t>Na konkretnych przykładach widzą zagrożenia oraz piękno otaczającej nas przyrody.</a:t>
            </a:r>
            <a:br>
              <a:rPr lang="pl-PL" sz="1400" dirty="0"/>
            </a:br>
            <a:r>
              <a:rPr lang="pl-PL" sz="1400" dirty="0"/>
              <a:t>Spotkanie z ichtiologiem, wystawa ryb śródlądowych, zabawy „rybne”, warsztaty </a:t>
            </a:r>
          </a:p>
        </p:txBody>
      </p:sp>
      <p:pic>
        <p:nvPicPr>
          <p:cNvPr id="11" name="Obraz 10">
            <a:extLst>
              <a:ext uri="{FF2B5EF4-FFF2-40B4-BE49-F238E27FC236}">
                <a16:creationId xmlns:a16="http://schemas.microsoft.com/office/drawing/2014/main" id="{222F7B23-7066-A20F-B768-AC65C3805015}"/>
              </a:ext>
            </a:extLst>
          </p:cNvPr>
          <p:cNvPicPr>
            <a:picLocks noChangeAspect="1"/>
          </p:cNvPicPr>
          <p:nvPr/>
        </p:nvPicPr>
        <p:blipFill rotWithShape="1">
          <a:blip r:embed="rId7">
            <a:extLst>
              <a:ext uri="{28A0092B-C50C-407E-A947-70E740481C1C}">
                <a14:useLocalDpi xmlns:a14="http://schemas.microsoft.com/office/drawing/2010/main" val="0"/>
              </a:ext>
            </a:extLst>
          </a:blip>
          <a:srcRect l="12770" r="12770"/>
          <a:stretch/>
        </p:blipFill>
        <p:spPr>
          <a:xfrm>
            <a:off x="8828401" y="2636017"/>
            <a:ext cx="4191604" cy="4221983"/>
          </a:xfrm>
          <a:prstGeom prst="ellipse">
            <a:avLst/>
          </a:prstGeom>
        </p:spPr>
      </p:pic>
      <p:pic>
        <p:nvPicPr>
          <p:cNvPr id="20" name="Obraz 19">
            <a:extLst>
              <a:ext uri="{FF2B5EF4-FFF2-40B4-BE49-F238E27FC236}">
                <a16:creationId xmlns:a16="http://schemas.microsoft.com/office/drawing/2014/main" id="{F91AAEB5-7404-6819-5435-B2C10957A9C6}"/>
              </a:ext>
            </a:extLst>
          </p:cNvPr>
          <p:cNvPicPr>
            <a:picLocks noChangeAspect="1"/>
          </p:cNvPicPr>
          <p:nvPr/>
        </p:nvPicPr>
        <p:blipFill rotWithShape="1">
          <a:blip r:embed="rId8">
            <a:extLst>
              <a:ext uri="{28A0092B-C50C-407E-A947-70E740481C1C}">
                <a14:useLocalDpi xmlns:a14="http://schemas.microsoft.com/office/drawing/2010/main" val="0"/>
              </a:ext>
            </a:extLst>
          </a:blip>
          <a:srcRect l="22071" r="22071"/>
          <a:stretch/>
        </p:blipFill>
        <p:spPr>
          <a:xfrm>
            <a:off x="6399879" y="1390407"/>
            <a:ext cx="3373479" cy="3397928"/>
          </a:xfrm>
          <a:prstGeom prst="ellipse">
            <a:avLst/>
          </a:prstGeom>
        </p:spPr>
      </p:pic>
    </p:spTree>
    <p:extLst>
      <p:ext uri="{BB962C8B-B14F-4D97-AF65-F5344CB8AC3E}">
        <p14:creationId xmlns:p14="http://schemas.microsoft.com/office/powerpoint/2010/main" val="2925060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40018" y="1291962"/>
            <a:ext cx="6400940" cy="5798353"/>
          </a:xfrm>
        </p:spPr>
        <p:txBody>
          <a:bodyPr>
            <a:noAutofit/>
          </a:bodyPr>
          <a:lstStyle/>
          <a:p>
            <a:pPr marR="0" algn="l" rtl="0">
              <a:lnSpc>
                <a:spcPct val="100000"/>
              </a:lnSpc>
            </a:pPr>
            <a:r>
              <a:rPr lang="pl-PL" sz="2800" b="1" i="0" u="none" strike="noStrike" baseline="30000" dirty="0">
                <a:solidFill>
                  <a:srgbClr val="652C90"/>
                </a:solidFill>
                <a:latin typeface="Arial" panose="020B0604020202020204" pitchFamily="34" charset="0"/>
              </a:rPr>
              <a:t>TOR SAMOCHODOWY 4 liniowy zasilany </a:t>
            </a:r>
            <a:r>
              <a:rPr lang="pl-PL" sz="2800" b="1" i="0" u="none" strike="noStrike" baseline="30000" dirty="0" err="1">
                <a:solidFill>
                  <a:srgbClr val="652C90"/>
                </a:solidFill>
                <a:latin typeface="Arial" panose="020B0604020202020204" pitchFamily="34" charset="0"/>
              </a:rPr>
              <a:t>Energorowerami</a:t>
            </a:r>
            <a:r>
              <a:rPr lang="pl-PL" sz="2800" b="1" i="0" u="none" strike="noStrike" baseline="30000" dirty="0">
                <a:solidFill>
                  <a:srgbClr val="652C90"/>
                </a:solidFill>
                <a:latin typeface="Arial" panose="020B0604020202020204" pitchFamily="34" charset="0"/>
              </a:rPr>
              <a:t> z komputerowym systemem turniejowym – zachęcamy do </a:t>
            </a:r>
            <a:r>
              <a:rPr lang="pl-PL" sz="2800" b="1" i="0" u="none" strike="noStrike" baseline="30000" dirty="0" err="1">
                <a:solidFill>
                  <a:srgbClr val="652C90"/>
                </a:solidFill>
                <a:latin typeface="Arial" panose="020B0604020202020204" pitchFamily="34" charset="0"/>
              </a:rPr>
              <a:t>eko</a:t>
            </a:r>
            <a:r>
              <a:rPr lang="pl-PL" sz="2800" b="1" i="0" u="none" strike="noStrike" baseline="30000" dirty="0">
                <a:solidFill>
                  <a:srgbClr val="652C90"/>
                </a:solidFill>
                <a:latin typeface="Arial" panose="020B0604020202020204" pitchFamily="34" charset="0"/>
              </a:rPr>
              <a:t>-transportu </a:t>
            </a:r>
            <a:endParaRPr lang="pl-PL" sz="2800" b="1" baseline="30000" dirty="0">
              <a:solidFill>
                <a:srgbClr val="652C90"/>
              </a:solidFill>
              <a:latin typeface="Arial" panose="020B0604020202020204" pitchFamily="34" charset="0"/>
            </a:endParaRPr>
          </a:p>
          <a:p>
            <a:pPr marR="0" algn="l" rtl="0">
              <a:lnSpc>
                <a:spcPct val="100000"/>
              </a:lnSpc>
            </a:pPr>
            <a:r>
              <a:rPr lang="pl-PL" sz="1400" dirty="0"/>
              <a:t>Tor samochodowy 4 liniowy  firmy </a:t>
            </a:r>
            <a:r>
              <a:rPr lang="pl-PL" sz="1400" dirty="0" err="1"/>
              <a:t>Scalextric</a:t>
            </a:r>
            <a:r>
              <a:rPr lang="pl-PL" sz="1400" dirty="0"/>
              <a:t> na którym ścigają się 4 samochody. Różnica pomiędzy naszą propozycją a zwykłym torem polega na tym, iż na naszym torze auta zasilane są z </a:t>
            </a:r>
            <a:r>
              <a:rPr lang="pl-PL" sz="1400" dirty="0" err="1"/>
              <a:t>EnergoRowerów</a:t>
            </a:r>
            <a:r>
              <a:rPr lang="pl-PL" sz="1400" dirty="0"/>
              <a:t>, a więc szybkość i technika pedałowania ma bezpośrednie przełożenie na prędkość i styl jazdy samochodzików na torze. Liczba oraz czas </a:t>
            </a:r>
            <a:r>
              <a:rPr lang="pl-PL" sz="1400" dirty="0" err="1"/>
              <a:t>okrążeń</a:t>
            </a:r>
            <a:r>
              <a:rPr lang="pl-PL" sz="1400" dirty="0"/>
              <a:t> zliczane są przez  specjalny system. Przed przystąpieniem do zawodów uczestnicy przygotowują się około 5-10 minut do jazdy, poznając najlepsze techniki pedałowania. Po rozgrzewce przechodzimy do turnieju. Jak na prawdziwych wyścigach, przed rozpoczęciem zawodów system odlicza czas i daje sygnał dźwiękowy do startu, następnie zlicza czas i okrążenia, wyświetla wyniki z dokładnością do tysięcznej sekundy (trzy miejsca po przecinku). </a:t>
            </a:r>
          </a:p>
          <a:p>
            <a:pPr marR="0" algn="l" rtl="0">
              <a:lnSpc>
                <a:spcPct val="100000"/>
              </a:lnSpc>
            </a:pPr>
            <a:endParaRPr lang="pl-PL" sz="1400" b="1" i="0" u="none" strike="noStrike" baseline="30000" dirty="0">
              <a:solidFill>
                <a:srgbClr val="652C90"/>
              </a:solidFill>
              <a:latin typeface="Arial" panose="020B0604020202020204" pitchFamily="34" charset="0"/>
            </a:endParaRPr>
          </a:p>
        </p:txBody>
      </p:sp>
      <p:pic>
        <p:nvPicPr>
          <p:cNvPr id="15" name="Obraz 14">
            <a:extLst>
              <a:ext uri="{FF2B5EF4-FFF2-40B4-BE49-F238E27FC236}">
                <a16:creationId xmlns:a16="http://schemas.microsoft.com/office/drawing/2014/main" id="{A071B8B2-922C-2580-A448-267AB0980030}"/>
              </a:ext>
            </a:extLst>
          </p:cNvPr>
          <p:cNvPicPr>
            <a:picLocks noChangeAspect="1"/>
          </p:cNvPicPr>
          <p:nvPr/>
        </p:nvPicPr>
        <p:blipFill>
          <a:blip r:embed="rId3">
            <a:extLst>
              <a:ext uri="{28A0092B-C50C-407E-A947-70E740481C1C}">
                <a14:useLocalDpi xmlns:a14="http://schemas.microsoft.com/office/drawing/2010/main" val="0"/>
              </a:ext>
            </a:extLst>
          </a:blip>
          <a:srcRect l="16951" r="16951"/>
          <a:stretch/>
        </p:blipFill>
        <p:spPr>
          <a:xfrm>
            <a:off x="7595420" y="-1179992"/>
            <a:ext cx="4768645" cy="4803205"/>
          </a:xfrm>
          <a:prstGeom prst="ellipse">
            <a:avLst/>
          </a:prstGeom>
          <a:ln w="47625">
            <a:gradFill>
              <a:gsLst>
                <a:gs pos="0">
                  <a:schemeClr val="accent1">
                    <a:lumMod val="5000"/>
                    <a:lumOff val="95000"/>
                  </a:schemeClr>
                </a:gs>
                <a:gs pos="100000">
                  <a:srgbClr val="7030A0"/>
                </a:gs>
              </a:gsLst>
              <a:lin ang="5400000" scaled="1"/>
            </a:gradFill>
          </a:ln>
        </p:spPr>
      </p:pic>
      <p:pic>
        <p:nvPicPr>
          <p:cNvPr id="24" name="Obraz 23">
            <a:extLst>
              <a:ext uri="{FF2B5EF4-FFF2-40B4-BE49-F238E27FC236}">
                <a16:creationId xmlns:a16="http://schemas.microsoft.com/office/drawing/2014/main" id="{E6864588-B577-1137-DCAE-049A2A9E405A}"/>
              </a:ext>
            </a:extLst>
          </p:cNvPr>
          <p:cNvPicPr>
            <a:picLocks noChangeAspect="1"/>
          </p:cNvPicPr>
          <p:nvPr/>
        </p:nvPicPr>
        <p:blipFill>
          <a:blip r:embed="rId4">
            <a:extLst>
              <a:ext uri="{28A0092B-C50C-407E-A947-70E740481C1C}">
                <a14:useLocalDpi xmlns:a14="http://schemas.microsoft.com/office/drawing/2010/main" val="0"/>
              </a:ext>
            </a:extLst>
          </a:blip>
          <a:srcRect l="11936" r="11936"/>
          <a:stretch/>
        </p:blipFill>
        <p:spPr>
          <a:xfrm>
            <a:off x="8904574" y="2699090"/>
            <a:ext cx="4105192" cy="4044361"/>
          </a:xfrm>
          <a:prstGeom prst="ellipse">
            <a:avLst/>
          </a:prstGeom>
          <a:ln w="44450">
            <a:solidFill>
              <a:schemeClr val="bg1"/>
            </a:solidFill>
          </a:ln>
        </p:spPr>
      </p:pic>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9C9B589F-09E5-34FD-E407-58826CB252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105722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B4EB2C6D-65A7-856D-8CBC-7ECFF76B5A12}"/>
              </a:ext>
            </a:extLst>
          </p:cNvPr>
          <p:cNvGrpSpPr/>
          <p:nvPr/>
        </p:nvGrpSpPr>
        <p:grpSpPr>
          <a:xfrm>
            <a:off x="-720405" y="5788311"/>
            <a:ext cx="13566868" cy="2265535"/>
            <a:chOff x="-420574" y="3751148"/>
            <a:chExt cx="13566868" cy="1844194"/>
          </a:xfrm>
        </p:grpSpPr>
        <p:sp>
          <p:nvSpPr>
            <p:cNvPr id="4" name="Prostokąt: zaokrąglone rogi 3">
              <a:extLst>
                <a:ext uri="{FF2B5EF4-FFF2-40B4-BE49-F238E27FC236}">
                  <a16:creationId xmlns:a16="http://schemas.microsoft.com/office/drawing/2014/main" id="{9C1385D4-1B6C-B42B-0B9E-A52AFDAAE30F}"/>
                </a:ext>
              </a:extLst>
            </p:cNvPr>
            <p:cNvSpPr/>
            <p:nvPr/>
          </p:nvSpPr>
          <p:spPr>
            <a:xfrm>
              <a:off x="-420574" y="3756991"/>
              <a:ext cx="3224039" cy="1836717"/>
            </a:xfrm>
            <a:prstGeom prst="roundRect">
              <a:avLst/>
            </a:prstGeom>
            <a:solidFill>
              <a:srgbClr val="F15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zaokrąglone rogi 9">
              <a:extLst>
                <a:ext uri="{FF2B5EF4-FFF2-40B4-BE49-F238E27FC236}">
                  <a16:creationId xmlns:a16="http://schemas.microsoft.com/office/drawing/2014/main" id="{03F828AD-3825-5A58-7F2B-B9B1DC2CEFE6}"/>
                </a:ext>
              </a:extLst>
            </p:cNvPr>
            <p:cNvSpPr/>
            <p:nvPr/>
          </p:nvSpPr>
          <p:spPr>
            <a:xfrm>
              <a:off x="1782464" y="3756991"/>
              <a:ext cx="2634142" cy="1836717"/>
            </a:xfrm>
            <a:prstGeom prst="roundRect">
              <a:avLst/>
            </a:prstGeom>
            <a:solidFill>
              <a:srgbClr val="BF1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8C1B0FA4-0C2B-D633-D39F-9F15B03D6F5E}"/>
                </a:ext>
              </a:extLst>
            </p:cNvPr>
            <p:cNvSpPr/>
            <p:nvPr/>
          </p:nvSpPr>
          <p:spPr>
            <a:xfrm>
              <a:off x="3672378" y="3758625"/>
              <a:ext cx="3472742" cy="1836717"/>
            </a:xfrm>
            <a:prstGeom prst="round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zaokrąglone rogi 12">
              <a:extLst>
                <a:ext uri="{FF2B5EF4-FFF2-40B4-BE49-F238E27FC236}">
                  <a16:creationId xmlns:a16="http://schemas.microsoft.com/office/drawing/2014/main" id="{020A5101-A528-7BDE-516A-DE9B076BA209}"/>
                </a:ext>
              </a:extLst>
            </p:cNvPr>
            <p:cNvSpPr/>
            <p:nvPr/>
          </p:nvSpPr>
          <p:spPr>
            <a:xfrm>
              <a:off x="5573035" y="3751148"/>
              <a:ext cx="7573259" cy="1836717"/>
            </a:xfrm>
            <a:prstGeom prst="roundRect">
              <a:avLst/>
            </a:prstGeom>
            <a:solidFill>
              <a:srgbClr val="3A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17" name="Owal 16">
            <a:extLst>
              <a:ext uri="{FF2B5EF4-FFF2-40B4-BE49-F238E27FC236}">
                <a16:creationId xmlns:a16="http://schemas.microsoft.com/office/drawing/2014/main" id="{647730E9-E0D4-5869-6263-BB3935618B79}"/>
              </a:ext>
            </a:extLst>
          </p:cNvPr>
          <p:cNvSpPr/>
          <p:nvPr/>
        </p:nvSpPr>
        <p:spPr>
          <a:xfrm>
            <a:off x="689526" y="5227563"/>
            <a:ext cx="1154626" cy="1154626"/>
          </a:xfrm>
          <a:prstGeom prst="ellipse">
            <a:avLst/>
          </a:prstGeom>
          <a:solidFill>
            <a:srgbClr val="3AB54A"/>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DE8E93F7-884A-3C87-FE94-415FF792D46D}"/>
              </a:ext>
            </a:extLst>
          </p:cNvPr>
          <p:cNvGrpSpPr/>
          <p:nvPr/>
        </p:nvGrpSpPr>
        <p:grpSpPr>
          <a:xfrm>
            <a:off x="2010293" y="5236205"/>
            <a:ext cx="1154626" cy="1154626"/>
            <a:chOff x="6212588" y="4310555"/>
            <a:chExt cx="1844867" cy="1844867"/>
          </a:xfrm>
        </p:grpSpPr>
        <p:sp>
          <p:nvSpPr>
            <p:cNvPr id="20" name="Owal 19">
              <a:extLst>
                <a:ext uri="{FF2B5EF4-FFF2-40B4-BE49-F238E27FC236}">
                  <a16:creationId xmlns:a16="http://schemas.microsoft.com/office/drawing/2014/main" id="{CDFE287B-7A39-9D4D-5CA8-1C1A1A3D604C}"/>
                </a:ext>
              </a:extLst>
            </p:cNvPr>
            <p:cNvSpPr/>
            <p:nvPr/>
          </p:nvSpPr>
          <p:spPr>
            <a:xfrm>
              <a:off x="6212588" y="4310555"/>
              <a:ext cx="1844867" cy="1844867"/>
            </a:xfrm>
            <a:prstGeom prst="ellipse">
              <a:avLst/>
            </a:prstGeom>
            <a:solidFill>
              <a:srgbClr val="2701C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1" name="Obraz 20">
              <a:extLst>
                <a:ext uri="{FF2B5EF4-FFF2-40B4-BE49-F238E27FC236}">
                  <a16:creationId xmlns:a16="http://schemas.microsoft.com/office/drawing/2014/main" id="{26648E6D-ABE1-5E7A-C77D-35964CF3B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44" y="4617393"/>
              <a:ext cx="1235014" cy="1061208"/>
            </a:xfrm>
            <a:prstGeom prst="rect">
              <a:avLst/>
            </a:prstGeom>
          </p:spPr>
        </p:pic>
      </p:grpSp>
      <p:sp>
        <p:nvSpPr>
          <p:cNvPr id="7" name="Tytuł 1">
            <a:extLst>
              <a:ext uri="{FF2B5EF4-FFF2-40B4-BE49-F238E27FC236}">
                <a16:creationId xmlns:a16="http://schemas.microsoft.com/office/drawing/2014/main" id="{3D4F98E2-0787-37FF-E3A0-D672886219E0}"/>
              </a:ext>
            </a:extLst>
          </p:cNvPr>
          <p:cNvSpPr txBox="1">
            <a:spLocks/>
          </p:cNvSpPr>
          <p:nvPr/>
        </p:nvSpPr>
        <p:spPr>
          <a:xfrm>
            <a:off x="599767" y="614887"/>
            <a:ext cx="6855392" cy="4669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200" dirty="0">
                <a:solidFill>
                  <a:srgbClr val="2701C5"/>
                </a:solidFill>
                <a:latin typeface="Arial Nova" panose="020B0804020202020204" pitchFamily="34" charset="0"/>
              </a:rPr>
              <a:t>STANOWISKA</a:t>
            </a:r>
            <a:r>
              <a:rPr lang="pl-PL" sz="3200" dirty="0">
                <a:solidFill>
                  <a:srgbClr val="F15B28"/>
                </a:solidFill>
                <a:latin typeface="Arial Nova" panose="020B0804020202020204" pitchFamily="34" charset="0"/>
              </a:rPr>
              <a:t> Z AT</a:t>
            </a:r>
            <a:r>
              <a:rPr lang="pl-PL" sz="3200" dirty="0">
                <a:solidFill>
                  <a:srgbClr val="C00000"/>
                </a:solidFill>
                <a:latin typeface="Arial Nova" panose="020B0804020202020204" pitchFamily="34" charset="0"/>
              </a:rPr>
              <a:t>RA</a:t>
            </a:r>
            <a:r>
              <a:rPr lang="pl-PL" sz="3200" dirty="0">
                <a:solidFill>
                  <a:srgbClr val="652C90"/>
                </a:solidFill>
                <a:latin typeface="Arial Nova" panose="020B0804020202020204" pitchFamily="34" charset="0"/>
              </a:rPr>
              <a:t>KC</a:t>
            </a:r>
            <a:r>
              <a:rPr lang="pl-PL" sz="3200" dirty="0">
                <a:solidFill>
                  <a:srgbClr val="33B243"/>
                </a:solidFill>
                <a:latin typeface="Arial Nova" panose="020B0804020202020204" pitchFamily="34" charset="0"/>
              </a:rPr>
              <a:t>JAMI </a:t>
            </a:r>
          </a:p>
        </p:txBody>
      </p:sp>
      <p:sp>
        <p:nvSpPr>
          <p:cNvPr id="11" name="Podtytuł 7">
            <a:extLst>
              <a:ext uri="{FF2B5EF4-FFF2-40B4-BE49-F238E27FC236}">
                <a16:creationId xmlns:a16="http://schemas.microsoft.com/office/drawing/2014/main" id="{30E24266-DAE7-DC1F-6273-D83BCD6FF704}"/>
              </a:ext>
            </a:extLst>
          </p:cNvPr>
          <p:cNvSpPr>
            <a:spLocks noGrp="1"/>
          </p:cNvSpPr>
          <p:nvPr>
            <p:ph type="subTitle" idx="1"/>
          </p:nvPr>
        </p:nvSpPr>
        <p:spPr>
          <a:xfrm>
            <a:off x="1240018" y="1344524"/>
            <a:ext cx="6400940" cy="5798353"/>
          </a:xfrm>
        </p:spPr>
        <p:txBody>
          <a:bodyPr>
            <a:noAutofit/>
          </a:bodyPr>
          <a:lstStyle/>
          <a:p>
            <a:pPr marR="0" algn="l" rtl="0">
              <a:lnSpc>
                <a:spcPct val="100000"/>
              </a:lnSpc>
            </a:pPr>
            <a:r>
              <a:rPr lang="pl-PL" sz="3200" b="1" i="0" u="none" strike="noStrike" baseline="30000" dirty="0" err="1">
                <a:solidFill>
                  <a:srgbClr val="652C90"/>
                </a:solidFill>
                <a:latin typeface="Arial" panose="020B0604020202020204" pitchFamily="34" charset="0"/>
              </a:rPr>
              <a:t>EnergoRower</a:t>
            </a:r>
            <a:r>
              <a:rPr lang="pl-PL" sz="3200" b="1" i="0" u="none" strike="noStrike" baseline="30000" dirty="0">
                <a:solidFill>
                  <a:srgbClr val="652C90"/>
                </a:solidFill>
                <a:latin typeface="Arial" panose="020B0604020202020204" pitchFamily="34" charset="0"/>
              </a:rPr>
              <a:t> z wyciskarką wolnoobrotową </a:t>
            </a:r>
            <a:br>
              <a:rPr lang="pl-PL" sz="3200" b="1" i="0" u="none" strike="noStrike" baseline="30000" dirty="0">
                <a:solidFill>
                  <a:srgbClr val="652C90"/>
                </a:solidFill>
                <a:latin typeface="Arial" panose="020B0604020202020204" pitchFamily="34" charset="0"/>
              </a:rPr>
            </a:br>
            <a:r>
              <a:rPr lang="pl-PL" sz="3200" b="1" i="0" u="none" strike="noStrike" baseline="30000" dirty="0">
                <a:solidFill>
                  <a:srgbClr val="652C90"/>
                </a:solidFill>
                <a:latin typeface="Arial" panose="020B0604020202020204" pitchFamily="34" charset="0"/>
              </a:rPr>
              <a:t>do soków</a:t>
            </a:r>
          </a:p>
          <a:p>
            <a:pPr marR="0" algn="l" rtl="0">
              <a:lnSpc>
                <a:spcPct val="100000"/>
              </a:lnSpc>
            </a:pPr>
            <a:endParaRPr lang="pl-PL" sz="1800" i="0" u="none" strike="noStrike" baseline="30000" dirty="0">
              <a:latin typeface="Arial" panose="020B0604020202020204" pitchFamily="34" charset="0"/>
            </a:endParaRPr>
          </a:p>
          <a:p>
            <a:pPr marR="0" algn="l" rtl="0">
              <a:lnSpc>
                <a:spcPct val="100000"/>
              </a:lnSpc>
            </a:pPr>
            <a:r>
              <a:rPr lang="pl-PL" sz="1800" i="0" u="none" strike="noStrike" baseline="30000" dirty="0">
                <a:latin typeface="Arial" panose="020B0604020202020204" pitchFamily="34" charset="0"/>
              </a:rPr>
              <a:t>Proponujemy Państwu do wynajęcia zestaw, składający się z </a:t>
            </a:r>
            <a:r>
              <a:rPr lang="pl-PL" sz="1800" i="0" u="none" strike="noStrike" baseline="30000" dirty="0" err="1">
                <a:latin typeface="Arial" panose="020B0604020202020204" pitchFamily="34" charset="0"/>
              </a:rPr>
              <a:t>EnergoRoweru</a:t>
            </a:r>
            <a:r>
              <a:rPr lang="pl-PL" sz="1800" i="0" u="none" strike="noStrike" baseline="30000" dirty="0">
                <a:latin typeface="Arial" panose="020B0604020202020204" pitchFamily="34" charset="0"/>
              </a:rPr>
              <a:t> spinningowego i wolnoobrotowej wyciskarki do soków. Wyciskarka do soków zasilana jest bezpośrednio z </a:t>
            </a:r>
            <a:r>
              <a:rPr lang="pl-PL" sz="1800" i="0" u="none" strike="noStrike" baseline="30000" dirty="0" err="1">
                <a:latin typeface="Arial" panose="020B0604020202020204" pitchFamily="34" charset="0"/>
              </a:rPr>
              <a:t>EnergoRoweru</a:t>
            </a:r>
            <a:r>
              <a:rPr lang="pl-PL" sz="1800" i="0" u="none" strike="noStrike" baseline="30000" dirty="0">
                <a:latin typeface="Arial" panose="020B0604020202020204" pitchFamily="34" charset="0"/>
              </a:rPr>
              <a:t>, nie potrzebuje zewnętrznego zasilania. Zestaw ten znajduje zastosowanie na akcjach promocyjnych, eventach, imprezach integracyjnych, festynach rodzinnych i wielu innych rodzajach imprez skierowanych do szerokiej publiczności.</a:t>
            </a:r>
          </a:p>
          <a:p>
            <a:pPr marR="0" algn="l" rtl="0">
              <a:lnSpc>
                <a:spcPct val="100000"/>
              </a:lnSpc>
            </a:pPr>
            <a:r>
              <a:rPr lang="pl-PL" sz="1800" i="0" u="none" strike="noStrike" baseline="30000" dirty="0">
                <a:latin typeface="Arial" panose="020B0604020202020204" pitchFamily="34" charset="0"/>
              </a:rPr>
              <a:t>Spełniamy wymagane warunki higieny – nasze stanowisko z owocami  zostało wpisane do rejestru Państwowej Inspekcji Sanitarnej (nr wpisu: HŻ/465/8/3-497 poz.6899 – wpis udostępniany do wglądu przy zawarciu umowy a zatrudniane przez nas hostessy posiadają aktualne książeczki Sanepidu.</a:t>
            </a:r>
          </a:p>
        </p:txBody>
      </p:sp>
      <p:pic>
        <p:nvPicPr>
          <p:cNvPr id="15" name="Obraz 14">
            <a:extLst>
              <a:ext uri="{FF2B5EF4-FFF2-40B4-BE49-F238E27FC236}">
                <a16:creationId xmlns:a16="http://schemas.microsoft.com/office/drawing/2014/main" id="{A071B8B2-922C-2580-A448-267AB0980030}"/>
              </a:ext>
            </a:extLst>
          </p:cNvPr>
          <p:cNvPicPr>
            <a:picLocks noChangeAspect="1"/>
          </p:cNvPicPr>
          <p:nvPr/>
        </p:nvPicPr>
        <p:blipFill>
          <a:blip r:embed="rId3">
            <a:extLst>
              <a:ext uri="{28A0092B-C50C-407E-A947-70E740481C1C}">
                <a14:useLocalDpi xmlns:a14="http://schemas.microsoft.com/office/drawing/2010/main" val="0"/>
              </a:ext>
            </a:extLst>
          </a:blip>
          <a:srcRect l="12770" r="12770"/>
          <a:stretch/>
        </p:blipFill>
        <p:spPr>
          <a:xfrm>
            <a:off x="7595420" y="-1179992"/>
            <a:ext cx="4768645" cy="4803205"/>
          </a:xfrm>
          <a:prstGeom prst="ellipse">
            <a:avLst/>
          </a:prstGeom>
          <a:ln w="47625">
            <a:gradFill>
              <a:gsLst>
                <a:gs pos="0">
                  <a:schemeClr val="accent1">
                    <a:lumMod val="5000"/>
                    <a:lumOff val="95000"/>
                  </a:schemeClr>
                </a:gs>
                <a:gs pos="100000">
                  <a:srgbClr val="7030A0"/>
                </a:gs>
              </a:gsLst>
              <a:lin ang="5400000" scaled="1"/>
            </a:gradFill>
          </a:ln>
        </p:spPr>
      </p:pic>
      <p:pic>
        <p:nvPicPr>
          <p:cNvPr id="24" name="Obraz 23">
            <a:extLst>
              <a:ext uri="{FF2B5EF4-FFF2-40B4-BE49-F238E27FC236}">
                <a16:creationId xmlns:a16="http://schemas.microsoft.com/office/drawing/2014/main" id="{E6864588-B577-1137-DCAE-049A2A9E405A}"/>
              </a:ext>
            </a:extLst>
          </p:cNvPr>
          <p:cNvPicPr>
            <a:picLocks noChangeAspect="1"/>
          </p:cNvPicPr>
          <p:nvPr/>
        </p:nvPicPr>
        <p:blipFill>
          <a:blip r:embed="rId4">
            <a:extLst>
              <a:ext uri="{28A0092B-C50C-407E-A947-70E740481C1C}">
                <a14:useLocalDpi xmlns:a14="http://schemas.microsoft.com/office/drawing/2010/main" val="0"/>
              </a:ext>
            </a:extLst>
          </a:blip>
          <a:srcRect l="11936" r="11936"/>
          <a:stretch/>
        </p:blipFill>
        <p:spPr>
          <a:xfrm>
            <a:off x="8904574" y="2699090"/>
            <a:ext cx="4105192" cy="4044361"/>
          </a:xfrm>
          <a:prstGeom prst="ellipse">
            <a:avLst/>
          </a:prstGeom>
          <a:ln w="44450">
            <a:solidFill>
              <a:schemeClr val="bg1"/>
            </a:solidFill>
          </a:ln>
        </p:spPr>
      </p:pic>
      <p:sp>
        <p:nvSpPr>
          <p:cNvPr id="25" name="Schemat blokowy: łącznik 24">
            <a:extLst>
              <a:ext uri="{FF2B5EF4-FFF2-40B4-BE49-F238E27FC236}">
                <a16:creationId xmlns:a16="http://schemas.microsoft.com/office/drawing/2014/main" id="{B12EB9D0-44EB-5669-A828-D22EFBB7BAFC}"/>
              </a:ext>
            </a:extLst>
          </p:cNvPr>
          <p:cNvSpPr/>
          <p:nvPr/>
        </p:nvSpPr>
        <p:spPr>
          <a:xfrm>
            <a:off x="682022" y="1221611"/>
            <a:ext cx="466920" cy="466920"/>
          </a:xfrm>
          <a:prstGeom prst="flowChartConnector">
            <a:avLst/>
          </a:prstGeom>
          <a:solidFill>
            <a:srgbClr val="33B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F07C8225-F1A5-C539-81B3-B9466FC3A3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565" y="1227962"/>
            <a:ext cx="650915" cy="600373"/>
          </a:xfrm>
          <a:prstGeom prst="rect">
            <a:avLst/>
          </a:prstGeom>
        </p:spPr>
      </p:pic>
      <p:pic>
        <p:nvPicPr>
          <p:cNvPr id="2" name="Obraz 1">
            <a:extLst>
              <a:ext uri="{FF2B5EF4-FFF2-40B4-BE49-F238E27FC236}">
                <a16:creationId xmlns:a16="http://schemas.microsoft.com/office/drawing/2014/main" id="{479CD0A6-A378-2929-E1A3-7EE8DF5350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99" y="5473716"/>
            <a:ext cx="756782" cy="618141"/>
          </a:xfrm>
          <a:prstGeom prst="rect">
            <a:avLst/>
          </a:prstGeom>
        </p:spPr>
      </p:pic>
    </p:spTree>
    <p:extLst>
      <p:ext uri="{BB962C8B-B14F-4D97-AF65-F5344CB8AC3E}">
        <p14:creationId xmlns:p14="http://schemas.microsoft.com/office/powerpoint/2010/main" val="275482476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3069</TotalTime>
  <Words>1921</Words>
  <Application>Microsoft Office PowerPoint</Application>
  <PresentationFormat>Panoramiczny</PresentationFormat>
  <Paragraphs>209</Paragraphs>
  <Slides>31</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31</vt:i4>
      </vt:variant>
    </vt:vector>
  </HeadingPairs>
  <TitlesOfParts>
    <vt:vector size="37" baseType="lpstr">
      <vt:lpstr>Arial</vt:lpstr>
      <vt:lpstr>Arial Nova</vt:lpstr>
      <vt:lpstr>Calibri</vt:lpstr>
      <vt:lpstr>Calibri Light</vt:lpstr>
      <vt:lpstr>Century Gothic</vt:lpstr>
      <vt:lpstr>Motyw pakietu Office</vt:lpstr>
      <vt:lpstr>OFERTA</vt:lpstr>
      <vt:lpstr>Tematy pikników ekologicznych:</vt:lpstr>
      <vt:lpstr>Prezentacja programu PowerPoint</vt:lpstr>
      <vt:lpstr>Prezentacja programu PowerPoint</vt:lpstr>
      <vt:lpstr>Prezentacja programu PowerPoint</vt:lpstr>
      <vt:lpstr>ATRAKCJE pod sceną</vt:lpstr>
      <vt:lpstr>ATRAKCJE pod sceną</vt:lpstr>
      <vt:lpstr>Prezentacja programu PowerPoint</vt:lpstr>
      <vt:lpstr>Prezentacja programu PowerPoint</vt:lpstr>
      <vt:lpstr>STANOWISKA Z ATRAKCJAMI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STANOWISKA Z ATRAKCJAMI </vt:lpstr>
      <vt:lpstr>ATRAKCJE SPECJALNE</vt:lpstr>
      <vt:lpstr>WYPOSAŻENIE TECHNICZNE</vt:lpstr>
      <vt:lpstr>Kosztorys</vt:lpstr>
      <vt:lpstr>o nas</vt:lpstr>
      <vt:lpstr>Prezentacja programu PowerPoint</vt:lpstr>
      <vt:lpstr>Nasze doświadczenie:</vt:lpstr>
      <vt:lpstr>Nasze doświadczenie:</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Pc</dc:creator>
  <cp:lastModifiedBy>Jadwiga  Krysiak</cp:lastModifiedBy>
  <cp:revision>69</cp:revision>
  <dcterms:created xsi:type="dcterms:W3CDTF">2023-01-11T20:57:11Z</dcterms:created>
  <dcterms:modified xsi:type="dcterms:W3CDTF">2023-03-13T11:50:11Z</dcterms:modified>
</cp:coreProperties>
</file>